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sldIdLst>
    <p:sldId id="256" r:id="rId6"/>
    <p:sldId id="329" r:id="rId7"/>
    <p:sldId id="316" r:id="rId8"/>
    <p:sldId id="320" r:id="rId9"/>
    <p:sldId id="315" r:id="rId10"/>
    <p:sldId id="312" r:id="rId11"/>
    <p:sldId id="302" r:id="rId12"/>
    <p:sldId id="333" r:id="rId13"/>
    <p:sldId id="319" r:id="rId14"/>
    <p:sldId id="296" r:id="rId15"/>
    <p:sldId id="267" r:id="rId16"/>
    <p:sldId id="297" r:id="rId17"/>
    <p:sldId id="324" r:id="rId18"/>
    <p:sldId id="335" r:id="rId19"/>
    <p:sldId id="273" r:id="rId20"/>
    <p:sldId id="325" r:id="rId21"/>
    <p:sldId id="323" r:id="rId22"/>
    <p:sldId id="330" r:id="rId23"/>
    <p:sldId id="331" r:id="rId24"/>
    <p:sldId id="307" r:id="rId25"/>
    <p:sldId id="336" r:id="rId26"/>
    <p:sldId id="334" r:id="rId27"/>
    <p:sldId id="326" r:id="rId28"/>
    <p:sldId id="303" r:id="rId29"/>
    <p:sldId id="327" r:id="rId30"/>
    <p:sldId id="305" r:id="rId31"/>
    <p:sldId id="322" r:id="rId32"/>
    <p:sldId id="282"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B800"/>
    <a:srgbClr val="565A5C"/>
    <a:srgbClr val="AAE4E1"/>
    <a:srgbClr val="F8E3A6"/>
    <a:srgbClr val="FE98AE"/>
    <a:srgbClr val="FE5478"/>
    <a:srgbClr val="FF53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autoAdjust="0"/>
    <p:restoredTop sz="77778" autoAdjust="0"/>
  </p:normalViewPr>
  <p:slideViewPr>
    <p:cSldViewPr>
      <p:cViewPr varScale="1">
        <p:scale>
          <a:sx n="79" d="100"/>
          <a:sy n="79" d="100"/>
        </p:scale>
        <p:origin x="882" y="51"/>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chner, Thomas (Naracoorte High School)" userId="5999af2d-471c-4a94-abbb-d12741a9d1d1" providerId="ADAL" clId="{473D5018-1DF5-4827-B9C4-428132F1B45B}"/>
    <pc:docChg chg="undo custSel addSld delSld modSld sldOrd">
      <pc:chgData name="Rechner, Thomas (Naracoorte High School)" userId="5999af2d-471c-4a94-abbb-d12741a9d1d1" providerId="ADAL" clId="{473D5018-1DF5-4827-B9C4-428132F1B45B}" dt="2026-05-04T07:39:55.882" v="1436" actId="14100"/>
      <pc:docMkLst>
        <pc:docMk/>
      </pc:docMkLst>
      <pc:sldChg chg="addSp modSp mod">
        <pc:chgData name="Rechner, Thomas (Naracoorte High School)" userId="5999af2d-471c-4a94-abbb-d12741a9d1d1" providerId="ADAL" clId="{473D5018-1DF5-4827-B9C4-428132F1B45B}" dt="2026-05-04T02:06:26.424" v="1060" actId="20577"/>
        <pc:sldMkLst>
          <pc:docMk/>
          <pc:sldMk cId="2236457200" sldId="267"/>
        </pc:sldMkLst>
        <pc:spChg chg="add mod">
          <ac:chgData name="Rechner, Thomas (Naracoorte High School)" userId="5999af2d-471c-4a94-abbb-d12741a9d1d1" providerId="ADAL" clId="{473D5018-1DF5-4827-B9C4-428132F1B45B}" dt="2026-05-04T02:02:37.259" v="872"/>
          <ac:spMkLst>
            <pc:docMk/>
            <pc:sldMk cId="2236457200" sldId="267"/>
            <ac:spMk id="3" creationId="{078E8920-41B6-2501-14F6-A474E5003E52}"/>
          </ac:spMkLst>
        </pc:spChg>
        <pc:spChg chg="add mod">
          <ac:chgData name="Rechner, Thomas (Naracoorte High School)" userId="5999af2d-471c-4a94-abbb-d12741a9d1d1" providerId="ADAL" clId="{473D5018-1DF5-4827-B9C4-428132F1B45B}" dt="2026-05-04T02:02:37.259" v="872"/>
          <ac:spMkLst>
            <pc:docMk/>
            <pc:sldMk cId="2236457200" sldId="267"/>
            <ac:spMk id="7" creationId="{413CC5C0-8CD9-2809-D052-EDD92B13794B}"/>
          </ac:spMkLst>
        </pc:spChg>
        <pc:spChg chg="add mod">
          <ac:chgData name="Rechner, Thomas (Naracoorte High School)" userId="5999af2d-471c-4a94-abbb-d12741a9d1d1" providerId="ADAL" clId="{473D5018-1DF5-4827-B9C4-428132F1B45B}" dt="2026-05-04T02:02:50.039" v="878" actId="1076"/>
          <ac:spMkLst>
            <pc:docMk/>
            <pc:sldMk cId="2236457200" sldId="267"/>
            <ac:spMk id="9" creationId="{9F948FC6-E8F9-4953-3CDA-42D9215211DE}"/>
          </ac:spMkLst>
        </pc:spChg>
        <pc:spChg chg="add mod">
          <ac:chgData name="Rechner, Thomas (Naracoorte High School)" userId="5999af2d-471c-4a94-abbb-d12741a9d1d1" providerId="ADAL" clId="{473D5018-1DF5-4827-B9C4-428132F1B45B}" dt="2026-05-04T02:03:00.799" v="892" actId="20577"/>
          <ac:spMkLst>
            <pc:docMk/>
            <pc:sldMk cId="2236457200" sldId="267"/>
            <ac:spMk id="11" creationId="{8CAAE870-957B-0F72-5D3C-0077F99DF931}"/>
          </ac:spMkLst>
        </pc:spChg>
        <pc:spChg chg="mod">
          <ac:chgData name="Rechner, Thomas (Naracoorte High School)" userId="5999af2d-471c-4a94-abbb-d12741a9d1d1" providerId="ADAL" clId="{473D5018-1DF5-4827-B9C4-428132F1B45B}" dt="2026-05-04T02:06:26.424" v="1060" actId="20577"/>
          <ac:spMkLst>
            <pc:docMk/>
            <pc:sldMk cId="2236457200" sldId="267"/>
            <ac:spMk id="12" creationId="{00000000-0000-0000-0000-000000000000}"/>
          </ac:spMkLst>
        </pc:spChg>
        <pc:spChg chg="add mod">
          <ac:chgData name="Rechner, Thomas (Naracoorte High School)" userId="5999af2d-471c-4a94-abbb-d12741a9d1d1" providerId="ADAL" clId="{473D5018-1DF5-4827-B9C4-428132F1B45B}" dt="2026-05-04T02:04:39.298" v="1034"/>
          <ac:spMkLst>
            <pc:docMk/>
            <pc:sldMk cId="2236457200" sldId="267"/>
            <ac:spMk id="14" creationId="{AD9C72F7-A8C0-48A4-2CB0-F42280ADE717}"/>
          </ac:spMkLst>
        </pc:spChg>
        <pc:spChg chg="add mod">
          <ac:chgData name="Rechner, Thomas (Naracoorte High School)" userId="5999af2d-471c-4a94-abbb-d12741a9d1d1" providerId="ADAL" clId="{473D5018-1DF5-4827-B9C4-428132F1B45B}" dt="2026-05-04T02:04:39.298" v="1034"/>
          <ac:spMkLst>
            <pc:docMk/>
            <pc:sldMk cId="2236457200" sldId="267"/>
            <ac:spMk id="15" creationId="{3A0B2B9F-125C-AB10-AB74-CB957DC252FE}"/>
          </ac:spMkLst>
        </pc:spChg>
        <pc:spChg chg="add mod">
          <ac:chgData name="Rechner, Thomas (Naracoorte High School)" userId="5999af2d-471c-4a94-abbb-d12741a9d1d1" providerId="ADAL" clId="{473D5018-1DF5-4827-B9C4-428132F1B45B}" dt="2026-05-04T02:04:55.415" v="1047" actId="20577"/>
          <ac:spMkLst>
            <pc:docMk/>
            <pc:sldMk cId="2236457200" sldId="267"/>
            <ac:spMk id="16" creationId="{513BBB62-5C4A-D9AC-3419-6C11C5CE8074}"/>
          </ac:spMkLst>
        </pc:spChg>
        <pc:spChg chg="mod">
          <ac:chgData name="Rechner, Thomas (Naracoorte High School)" userId="5999af2d-471c-4a94-abbb-d12741a9d1d1" providerId="ADAL" clId="{473D5018-1DF5-4827-B9C4-428132F1B45B}" dt="2026-05-04T02:02:41.930" v="874" actId="1076"/>
          <ac:spMkLst>
            <pc:docMk/>
            <pc:sldMk cId="2236457200" sldId="267"/>
            <ac:spMk id="22" creationId="{00000000-0000-0000-0000-000000000000}"/>
          </ac:spMkLst>
        </pc:spChg>
        <pc:spChg chg="mod">
          <ac:chgData name="Rechner, Thomas (Naracoorte High School)" userId="5999af2d-471c-4a94-abbb-d12741a9d1d1" providerId="ADAL" clId="{473D5018-1DF5-4827-B9C4-428132F1B45B}" dt="2026-05-04T02:06:24.222" v="1058" actId="20577"/>
          <ac:spMkLst>
            <pc:docMk/>
            <pc:sldMk cId="2236457200" sldId="267"/>
            <ac:spMk id="24" creationId="{00000000-0000-0000-0000-000000000000}"/>
          </ac:spMkLst>
        </pc:spChg>
        <pc:spChg chg="mod">
          <ac:chgData name="Rechner, Thomas (Naracoorte High School)" userId="5999af2d-471c-4a94-abbb-d12741a9d1d1" providerId="ADAL" clId="{473D5018-1DF5-4827-B9C4-428132F1B45B}" dt="2026-05-04T02:04:44.012" v="1035" actId="1076"/>
          <ac:spMkLst>
            <pc:docMk/>
            <pc:sldMk cId="2236457200" sldId="267"/>
            <ac:spMk id="25" creationId="{00000000-0000-0000-0000-000000000000}"/>
          </ac:spMkLst>
        </pc:spChg>
        <pc:picChg chg="add mod">
          <ac:chgData name="Rechner, Thomas (Naracoorte High School)" userId="5999af2d-471c-4a94-abbb-d12741a9d1d1" providerId="ADAL" clId="{473D5018-1DF5-4827-B9C4-428132F1B45B}" dt="2026-05-04T02:05:44.524" v="1052" actId="1076"/>
          <ac:picMkLst>
            <pc:docMk/>
            <pc:sldMk cId="2236457200" sldId="267"/>
            <ac:picMk id="1026" creationId="{19E0A048-35DD-2B8F-4167-FEAFC1BF16C7}"/>
          </ac:picMkLst>
        </pc:picChg>
      </pc:sldChg>
      <pc:sldChg chg="modSp mod">
        <pc:chgData name="Rechner, Thomas (Naracoorte High School)" userId="5999af2d-471c-4a94-abbb-d12741a9d1d1" providerId="ADAL" clId="{473D5018-1DF5-4827-B9C4-428132F1B45B}" dt="2026-05-04T02:07:35.223" v="1101" actId="113"/>
        <pc:sldMkLst>
          <pc:docMk/>
          <pc:sldMk cId="3956819725" sldId="273"/>
        </pc:sldMkLst>
        <pc:spChg chg="mod">
          <ac:chgData name="Rechner, Thomas (Naracoorte High School)" userId="5999af2d-471c-4a94-abbb-d12741a9d1d1" providerId="ADAL" clId="{473D5018-1DF5-4827-B9C4-428132F1B45B}" dt="2026-05-04T02:07:27.309" v="1100" actId="6549"/>
          <ac:spMkLst>
            <pc:docMk/>
            <pc:sldMk cId="3956819725" sldId="273"/>
            <ac:spMk id="7" creationId="{00000000-0000-0000-0000-000000000000}"/>
          </ac:spMkLst>
        </pc:spChg>
        <pc:spChg chg="mod">
          <ac:chgData name="Rechner, Thomas (Naracoorte High School)" userId="5999af2d-471c-4a94-abbb-d12741a9d1d1" providerId="ADAL" clId="{473D5018-1DF5-4827-B9C4-428132F1B45B}" dt="2026-05-04T02:07:35.223" v="1101" actId="113"/>
          <ac:spMkLst>
            <pc:docMk/>
            <pc:sldMk cId="3956819725" sldId="273"/>
            <ac:spMk id="10" creationId="{00000000-0000-0000-0000-000000000000}"/>
          </ac:spMkLst>
        </pc:spChg>
      </pc:sldChg>
      <pc:sldChg chg="del">
        <pc:chgData name="Rechner, Thomas (Naracoorte High School)" userId="5999af2d-471c-4a94-abbb-d12741a9d1d1" providerId="ADAL" clId="{473D5018-1DF5-4827-B9C4-428132F1B45B}" dt="2026-05-03T03:22:09.484" v="838" actId="47"/>
        <pc:sldMkLst>
          <pc:docMk/>
          <pc:sldMk cId="2377108233" sldId="286"/>
        </pc:sldMkLst>
      </pc:sldChg>
      <pc:sldChg chg="modSp mod">
        <pc:chgData name="Rechner, Thomas (Naracoorte High School)" userId="5999af2d-471c-4a94-abbb-d12741a9d1d1" providerId="ADAL" clId="{473D5018-1DF5-4827-B9C4-428132F1B45B}" dt="2026-05-04T02:14:48.379" v="1402" actId="1076"/>
        <pc:sldMkLst>
          <pc:docMk/>
          <pc:sldMk cId="3740802786" sldId="296"/>
        </pc:sldMkLst>
        <pc:spChg chg="mod">
          <ac:chgData name="Rechner, Thomas (Naracoorte High School)" userId="5999af2d-471c-4a94-abbb-d12741a9d1d1" providerId="ADAL" clId="{473D5018-1DF5-4827-B9C4-428132F1B45B}" dt="2026-05-04T02:14:48.379" v="1402" actId="1076"/>
          <ac:spMkLst>
            <pc:docMk/>
            <pc:sldMk cId="3740802786" sldId="296"/>
            <ac:spMk id="7" creationId="{00000000-0000-0000-0000-000000000000}"/>
          </ac:spMkLst>
        </pc:spChg>
        <pc:spChg chg="mod">
          <ac:chgData name="Rechner, Thomas (Naracoorte High School)" userId="5999af2d-471c-4a94-abbb-d12741a9d1d1" providerId="ADAL" clId="{473D5018-1DF5-4827-B9C4-428132F1B45B}" dt="2026-05-04T02:01:40.119" v="865" actId="20577"/>
          <ac:spMkLst>
            <pc:docMk/>
            <pc:sldMk cId="3740802786" sldId="296"/>
            <ac:spMk id="9" creationId="{00000000-0000-0000-0000-000000000000}"/>
          </ac:spMkLst>
        </pc:spChg>
        <pc:spChg chg="mod">
          <ac:chgData name="Rechner, Thomas (Naracoorte High School)" userId="5999af2d-471c-4a94-abbb-d12741a9d1d1" providerId="ADAL" clId="{473D5018-1DF5-4827-B9C4-428132F1B45B}" dt="2026-05-04T02:14:48.379" v="1402" actId="1076"/>
          <ac:spMkLst>
            <pc:docMk/>
            <pc:sldMk cId="3740802786" sldId="296"/>
            <ac:spMk id="10" creationId="{00000000-0000-0000-0000-000000000000}"/>
          </ac:spMkLst>
        </pc:spChg>
        <pc:spChg chg="mod">
          <ac:chgData name="Rechner, Thomas (Naracoorte High School)" userId="5999af2d-471c-4a94-abbb-d12741a9d1d1" providerId="ADAL" clId="{473D5018-1DF5-4827-B9C4-428132F1B45B}" dt="2026-05-04T02:01:37.181" v="860" actId="20577"/>
          <ac:spMkLst>
            <pc:docMk/>
            <pc:sldMk cId="3740802786" sldId="296"/>
            <ac:spMk id="15" creationId="{00000000-0000-0000-0000-000000000000}"/>
          </ac:spMkLst>
        </pc:spChg>
        <pc:spChg chg="mod">
          <ac:chgData name="Rechner, Thomas (Naracoorte High School)" userId="5999af2d-471c-4a94-abbb-d12741a9d1d1" providerId="ADAL" clId="{473D5018-1DF5-4827-B9C4-428132F1B45B}" dt="2026-05-04T02:14:41.871" v="1401" actId="113"/>
          <ac:spMkLst>
            <pc:docMk/>
            <pc:sldMk cId="3740802786" sldId="296"/>
            <ac:spMk id="50" creationId="{00000000-0000-0000-0000-000000000000}"/>
          </ac:spMkLst>
        </pc:spChg>
        <pc:spChg chg="mod">
          <ac:chgData name="Rechner, Thomas (Naracoorte High School)" userId="5999af2d-471c-4a94-abbb-d12741a9d1d1" providerId="ADAL" clId="{473D5018-1DF5-4827-B9C4-428132F1B45B}" dt="2026-05-04T02:14:21.629" v="1363" actId="1076"/>
          <ac:spMkLst>
            <pc:docMk/>
            <pc:sldMk cId="3740802786" sldId="296"/>
            <ac:spMk id="52" creationId="{00000000-0000-0000-0000-000000000000}"/>
          </ac:spMkLst>
        </pc:spChg>
      </pc:sldChg>
      <pc:sldChg chg="addSp modSp mod">
        <pc:chgData name="Rechner, Thomas (Naracoorte High School)" userId="5999af2d-471c-4a94-abbb-d12741a9d1d1" providerId="ADAL" clId="{473D5018-1DF5-4827-B9C4-428132F1B45B}" dt="2026-05-04T07:39:55.882" v="1436" actId="14100"/>
        <pc:sldMkLst>
          <pc:docMk/>
          <pc:sldMk cId="2049490988" sldId="297"/>
        </pc:sldMkLst>
        <pc:spChg chg="mod">
          <ac:chgData name="Rechner, Thomas (Naracoorte High School)" userId="5999af2d-471c-4a94-abbb-d12741a9d1d1" providerId="ADAL" clId="{473D5018-1DF5-4827-B9C4-428132F1B45B}" dt="2026-05-04T02:03:54.467" v="1018" actId="20577"/>
          <ac:spMkLst>
            <pc:docMk/>
            <pc:sldMk cId="2049490988" sldId="297"/>
            <ac:spMk id="9" creationId="{00000000-0000-0000-0000-000000000000}"/>
          </ac:spMkLst>
        </pc:spChg>
        <pc:spChg chg="mod">
          <ac:chgData name="Rechner, Thomas (Naracoorte High School)" userId="5999af2d-471c-4a94-abbb-d12741a9d1d1" providerId="ADAL" clId="{473D5018-1DF5-4827-B9C4-428132F1B45B}" dt="2026-05-04T07:39:55.882" v="1436" actId="14100"/>
          <ac:spMkLst>
            <pc:docMk/>
            <pc:sldMk cId="2049490988" sldId="297"/>
            <ac:spMk id="10" creationId="{00000000-0000-0000-0000-000000000000}"/>
          </ac:spMkLst>
        </pc:spChg>
        <pc:spChg chg="mod">
          <ac:chgData name="Rechner, Thomas (Naracoorte High School)" userId="5999af2d-471c-4a94-abbb-d12741a9d1d1" providerId="ADAL" clId="{473D5018-1DF5-4827-B9C4-428132F1B45B}" dt="2026-05-04T02:03:58.827" v="1019" actId="14100"/>
          <ac:spMkLst>
            <pc:docMk/>
            <pc:sldMk cId="2049490988" sldId="297"/>
            <ac:spMk id="20" creationId="{6FC7F73F-4AF5-8246-6741-6B74093596F6}"/>
          </ac:spMkLst>
        </pc:spChg>
        <pc:spChg chg="mod">
          <ac:chgData name="Rechner, Thomas (Naracoorte High School)" userId="5999af2d-471c-4a94-abbb-d12741a9d1d1" providerId="ADAL" clId="{473D5018-1DF5-4827-B9C4-428132F1B45B}" dt="2026-05-04T02:04:05.107" v="1030" actId="20577"/>
          <ac:spMkLst>
            <pc:docMk/>
            <pc:sldMk cId="2049490988" sldId="297"/>
            <ac:spMk id="21" creationId="{527EF642-7456-2B8B-F761-8933517695F7}"/>
          </ac:spMkLst>
        </pc:spChg>
        <pc:grpChg chg="mod">
          <ac:chgData name="Rechner, Thomas (Naracoorte High School)" userId="5999af2d-471c-4a94-abbb-d12741a9d1d1" providerId="ADAL" clId="{473D5018-1DF5-4827-B9C4-428132F1B45B}" dt="2026-05-04T02:04:21.576" v="1032" actId="14100"/>
          <ac:grpSpMkLst>
            <pc:docMk/>
            <pc:sldMk cId="2049490988" sldId="297"/>
            <ac:grpSpMk id="3" creationId="{00000000-0000-0000-0000-000000000000}"/>
          </ac:grpSpMkLst>
        </pc:grpChg>
        <pc:grpChg chg="mod">
          <ac:chgData name="Rechner, Thomas (Naracoorte High School)" userId="5999af2d-471c-4a94-abbb-d12741a9d1d1" providerId="ADAL" clId="{473D5018-1DF5-4827-B9C4-428132F1B45B}" dt="2026-05-04T02:04:25.296" v="1033" actId="1076"/>
          <ac:grpSpMkLst>
            <pc:docMk/>
            <pc:sldMk cId="2049490988" sldId="297"/>
            <ac:grpSpMk id="15" creationId="{6D5F4E03-B832-6B0D-B857-80A8D1A8593B}"/>
          </ac:grpSpMkLst>
        </pc:grpChg>
        <pc:picChg chg="add mod">
          <ac:chgData name="Rechner, Thomas (Naracoorte High School)" userId="5999af2d-471c-4a94-abbb-d12741a9d1d1" providerId="ADAL" clId="{473D5018-1DF5-4827-B9C4-428132F1B45B}" dt="2026-05-04T02:05:57.893" v="1056" actId="14100"/>
          <ac:picMkLst>
            <pc:docMk/>
            <pc:sldMk cId="2049490988" sldId="297"/>
            <ac:picMk id="2050" creationId="{63BE076D-2555-FE79-4525-BCCD3C54ECEC}"/>
          </ac:picMkLst>
        </pc:picChg>
      </pc:sldChg>
      <pc:sldChg chg="modSp mod">
        <pc:chgData name="Rechner, Thomas (Naracoorte High School)" userId="5999af2d-471c-4a94-abbb-d12741a9d1d1" providerId="ADAL" clId="{473D5018-1DF5-4827-B9C4-428132F1B45B}" dt="2026-05-03T02:50:40.844" v="5" actId="20577"/>
        <pc:sldMkLst>
          <pc:docMk/>
          <pc:sldMk cId="3266169878" sldId="305"/>
        </pc:sldMkLst>
        <pc:spChg chg="mod">
          <ac:chgData name="Rechner, Thomas (Naracoorte High School)" userId="5999af2d-471c-4a94-abbb-d12741a9d1d1" providerId="ADAL" clId="{473D5018-1DF5-4827-B9C4-428132F1B45B}" dt="2026-05-03T02:50:40.844" v="5" actId="20577"/>
          <ac:spMkLst>
            <pc:docMk/>
            <pc:sldMk cId="3266169878" sldId="305"/>
            <ac:spMk id="23" creationId="{00000000-0000-0000-0000-000000000000}"/>
          </ac:spMkLst>
        </pc:spChg>
      </pc:sldChg>
      <pc:sldChg chg="delSp modSp mod">
        <pc:chgData name="Rechner, Thomas (Naracoorte High School)" userId="5999af2d-471c-4a94-abbb-d12741a9d1d1" providerId="ADAL" clId="{473D5018-1DF5-4827-B9C4-428132F1B45B}" dt="2026-05-04T02:08:52.921" v="1109" actId="20577"/>
        <pc:sldMkLst>
          <pc:docMk/>
          <pc:sldMk cId="3021976884" sldId="307"/>
        </pc:sldMkLst>
        <pc:spChg chg="del mod">
          <ac:chgData name="Rechner, Thomas (Naracoorte High School)" userId="5999af2d-471c-4a94-abbb-d12741a9d1d1" providerId="ADAL" clId="{473D5018-1DF5-4827-B9C4-428132F1B45B}" dt="2026-05-03T03:21:45.595" v="836" actId="478"/>
          <ac:spMkLst>
            <pc:docMk/>
            <pc:sldMk cId="3021976884" sldId="307"/>
            <ac:spMk id="4" creationId="{6E7ED426-F54B-1E3C-EA84-006DF8313C33}"/>
          </ac:spMkLst>
        </pc:spChg>
        <pc:spChg chg="mod">
          <ac:chgData name="Rechner, Thomas (Naracoorte High School)" userId="5999af2d-471c-4a94-abbb-d12741a9d1d1" providerId="ADAL" clId="{473D5018-1DF5-4827-B9C4-428132F1B45B}" dt="2026-05-03T03:12:43.820" v="394" actId="20577"/>
          <ac:spMkLst>
            <pc:docMk/>
            <pc:sldMk cId="3021976884" sldId="307"/>
            <ac:spMk id="5" creationId="{FF0F1B04-0B6A-10CF-91F9-21D91CBF4252}"/>
          </ac:spMkLst>
        </pc:spChg>
        <pc:spChg chg="mod">
          <ac:chgData name="Rechner, Thomas (Naracoorte High School)" userId="5999af2d-471c-4a94-abbb-d12741a9d1d1" providerId="ADAL" clId="{473D5018-1DF5-4827-B9C4-428132F1B45B}" dt="2026-05-03T03:14:16.448" v="396" actId="20577"/>
          <ac:spMkLst>
            <pc:docMk/>
            <pc:sldMk cId="3021976884" sldId="307"/>
            <ac:spMk id="23" creationId="{00000000-0000-0000-0000-000000000000}"/>
          </ac:spMkLst>
        </pc:spChg>
        <pc:spChg chg="mod">
          <ac:chgData name="Rechner, Thomas (Naracoorte High School)" userId="5999af2d-471c-4a94-abbb-d12741a9d1d1" providerId="ADAL" clId="{473D5018-1DF5-4827-B9C4-428132F1B45B}" dt="2026-05-04T02:08:52.921" v="1109" actId="20577"/>
          <ac:spMkLst>
            <pc:docMk/>
            <pc:sldMk cId="3021976884" sldId="307"/>
            <ac:spMk id="49" creationId="{00000000-0000-0000-0000-000000000000}"/>
          </ac:spMkLst>
        </pc:spChg>
      </pc:sldChg>
      <pc:sldChg chg="addSp delSp modSp mod">
        <pc:chgData name="Rechner, Thomas (Naracoorte High School)" userId="5999af2d-471c-4a94-abbb-d12741a9d1d1" providerId="ADAL" clId="{473D5018-1DF5-4827-B9C4-428132F1B45B}" dt="2026-05-03T02:48:54.836" v="3" actId="14100"/>
        <pc:sldMkLst>
          <pc:docMk/>
          <pc:sldMk cId="939597392" sldId="312"/>
        </pc:sldMkLst>
        <pc:picChg chg="del">
          <ac:chgData name="Rechner, Thomas (Naracoorte High School)" userId="5999af2d-471c-4a94-abbb-d12741a9d1d1" providerId="ADAL" clId="{473D5018-1DF5-4827-B9C4-428132F1B45B}" dt="2026-05-03T02:48:29.827" v="0" actId="478"/>
          <ac:picMkLst>
            <pc:docMk/>
            <pc:sldMk cId="939597392" sldId="312"/>
            <ac:picMk id="7" creationId="{547DEE0D-7249-6FA0-69DF-4377B4B58F07}"/>
          </ac:picMkLst>
        </pc:picChg>
        <pc:picChg chg="add mod">
          <ac:chgData name="Rechner, Thomas (Naracoorte High School)" userId="5999af2d-471c-4a94-abbb-d12741a9d1d1" providerId="ADAL" clId="{473D5018-1DF5-4827-B9C4-428132F1B45B}" dt="2026-05-03T02:48:54.836" v="3" actId="14100"/>
          <ac:picMkLst>
            <pc:docMk/>
            <pc:sldMk cId="939597392" sldId="312"/>
            <ac:picMk id="8" creationId="{8ECEE638-7AC4-DAA8-45D1-C56815D6A52A}"/>
          </ac:picMkLst>
        </pc:picChg>
      </pc:sldChg>
      <pc:sldChg chg="del">
        <pc:chgData name="Rechner, Thomas (Naracoorte High School)" userId="5999af2d-471c-4a94-abbb-d12741a9d1d1" providerId="ADAL" clId="{473D5018-1DF5-4827-B9C4-428132F1B45B}" dt="2026-05-03T03:22:10.522" v="839" actId="47"/>
        <pc:sldMkLst>
          <pc:docMk/>
          <pc:sldMk cId="2028416504" sldId="317"/>
        </pc:sldMkLst>
      </pc:sldChg>
      <pc:sldChg chg="modSp mod">
        <pc:chgData name="Rechner, Thomas (Naracoorte High School)" userId="5999af2d-471c-4a94-abbb-d12741a9d1d1" providerId="ADAL" clId="{473D5018-1DF5-4827-B9C4-428132F1B45B}" dt="2026-05-04T02:18:01.392" v="1416" actId="20577"/>
        <pc:sldMkLst>
          <pc:docMk/>
          <pc:sldMk cId="2978601242" sldId="323"/>
        </pc:sldMkLst>
        <pc:spChg chg="mod">
          <ac:chgData name="Rechner, Thomas (Naracoorte High School)" userId="5999af2d-471c-4a94-abbb-d12741a9d1d1" providerId="ADAL" clId="{473D5018-1DF5-4827-B9C4-428132F1B45B}" dt="2026-05-04T02:18:01.392" v="1416" actId="20577"/>
          <ac:spMkLst>
            <pc:docMk/>
            <pc:sldMk cId="2978601242" sldId="323"/>
            <ac:spMk id="49" creationId="{00000000-0000-0000-0000-000000000000}"/>
          </ac:spMkLst>
        </pc:spChg>
      </pc:sldChg>
      <pc:sldChg chg="modSp mod">
        <pc:chgData name="Rechner, Thomas (Naracoorte High School)" userId="5999af2d-471c-4a94-abbb-d12741a9d1d1" providerId="ADAL" clId="{473D5018-1DF5-4827-B9C4-428132F1B45B}" dt="2026-05-04T02:17:35.719" v="1403" actId="113"/>
        <pc:sldMkLst>
          <pc:docMk/>
          <pc:sldMk cId="1950314346" sldId="325"/>
        </pc:sldMkLst>
        <pc:spChg chg="mod">
          <ac:chgData name="Rechner, Thomas (Naracoorte High School)" userId="5999af2d-471c-4a94-abbb-d12741a9d1d1" providerId="ADAL" clId="{473D5018-1DF5-4827-B9C4-428132F1B45B}" dt="2026-05-04T02:17:35.719" v="1403" actId="113"/>
          <ac:spMkLst>
            <pc:docMk/>
            <pc:sldMk cId="1950314346" sldId="325"/>
            <ac:spMk id="11" creationId="{00000000-0000-0000-0000-000000000000}"/>
          </ac:spMkLst>
        </pc:spChg>
      </pc:sldChg>
      <pc:sldChg chg="modSp mod">
        <pc:chgData name="Rechner, Thomas (Naracoorte High School)" userId="5999af2d-471c-4a94-abbb-d12741a9d1d1" providerId="ADAL" clId="{473D5018-1DF5-4827-B9C4-428132F1B45B}" dt="2026-05-04T02:13:46.481" v="1360" actId="20577"/>
        <pc:sldMkLst>
          <pc:docMk/>
          <pc:sldMk cId="2049654119" sldId="326"/>
        </pc:sldMkLst>
        <pc:spChg chg="mod">
          <ac:chgData name="Rechner, Thomas (Naracoorte High School)" userId="5999af2d-471c-4a94-abbb-d12741a9d1d1" providerId="ADAL" clId="{473D5018-1DF5-4827-B9C4-428132F1B45B}" dt="2026-05-04T02:13:46.481" v="1360" actId="20577"/>
          <ac:spMkLst>
            <pc:docMk/>
            <pc:sldMk cId="2049654119" sldId="326"/>
            <ac:spMk id="5" creationId="{00000000-0000-0000-0000-000000000000}"/>
          </ac:spMkLst>
        </pc:spChg>
      </pc:sldChg>
      <pc:sldChg chg="addSp delSp modSp modAnim">
        <pc:chgData name="Rechner, Thomas (Naracoorte High School)" userId="5999af2d-471c-4a94-abbb-d12741a9d1d1" providerId="ADAL" clId="{473D5018-1DF5-4827-B9C4-428132F1B45B}" dt="2026-05-03T03:03:31.233" v="300"/>
        <pc:sldMkLst>
          <pc:docMk/>
          <pc:sldMk cId="2231999048" sldId="329"/>
        </pc:sldMkLst>
        <pc:picChg chg="add mod">
          <ac:chgData name="Rechner, Thomas (Naracoorte High School)" userId="5999af2d-471c-4a94-abbb-d12741a9d1d1" providerId="ADAL" clId="{473D5018-1DF5-4827-B9C4-428132F1B45B}" dt="2026-05-03T03:03:31.233" v="300"/>
          <ac:picMkLst>
            <pc:docMk/>
            <pc:sldMk cId="2231999048" sldId="329"/>
            <ac:picMk id="2" creationId="{615115A5-D72B-B155-DA0F-A832CCDE1A35}"/>
          </ac:picMkLst>
        </pc:picChg>
        <pc:picChg chg="del">
          <ac:chgData name="Rechner, Thomas (Naracoorte High School)" userId="5999af2d-471c-4a94-abbb-d12741a9d1d1" providerId="ADAL" clId="{473D5018-1DF5-4827-B9C4-428132F1B45B}" dt="2026-05-03T03:03:00.282" v="299" actId="478"/>
          <ac:picMkLst>
            <pc:docMk/>
            <pc:sldMk cId="2231999048" sldId="329"/>
            <ac:picMk id="1026" creationId="{6A5ECCA4-C5DD-BC10-196C-DB144EE28D80}"/>
          </ac:picMkLst>
        </pc:picChg>
      </pc:sldChg>
      <pc:sldChg chg="del">
        <pc:chgData name="Rechner, Thomas (Naracoorte High School)" userId="5999af2d-471c-4a94-abbb-d12741a9d1d1" providerId="ADAL" clId="{473D5018-1DF5-4827-B9C4-428132F1B45B}" dt="2026-05-03T03:08:30.150" v="377" actId="47"/>
        <pc:sldMkLst>
          <pc:docMk/>
          <pc:sldMk cId="242163557" sldId="332"/>
        </pc:sldMkLst>
      </pc:sldChg>
      <pc:sldChg chg="modSp">
        <pc:chgData name="Rechner, Thomas (Naracoorte High School)" userId="5999af2d-471c-4a94-abbb-d12741a9d1d1" providerId="ADAL" clId="{473D5018-1DF5-4827-B9C4-428132F1B45B}" dt="2026-05-03T03:08:25.013" v="376" actId="313"/>
        <pc:sldMkLst>
          <pc:docMk/>
          <pc:sldMk cId="2793819935" sldId="333"/>
        </pc:sldMkLst>
        <pc:spChg chg="mod">
          <ac:chgData name="Rechner, Thomas (Naracoorte High School)" userId="5999af2d-471c-4a94-abbb-d12741a9d1d1" providerId="ADAL" clId="{473D5018-1DF5-4827-B9C4-428132F1B45B}" dt="2026-05-03T03:08:25.013" v="376" actId="313"/>
          <ac:spMkLst>
            <pc:docMk/>
            <pc:sldMk cId="2793819935" sldId="333"/>
            <ac:spMk id="16" creationId="{20B24873-D05D-29F3-445A-EAD3624CD188}"/>
          </ac:spMkLst>
        </pc:spChg>
      </pc:sldChg>
      <pc:sldChg chg="addSp delSp modSp add mod ord">
        <pc:chgData name="Rechner, Thomas (Naracoorte High School)" userId="5999af2d-471c-4a94-abbb-d12741a9d1d1" providerId="ADAL" clId="{473D5018-1DF5-4827-B9C4-428132F1B45B}" dt="2026-05-04T02:13:01.140" v="1333" actId="20577"/>
        <pc:sldMkLst>
          <pc:docMk/>
          <pc:sldMk cId="4184616317" sldId="334"/>
        </pc:sldMkLst>
        <pc:spChg chg="mod">
          <ac:chgData name="Rechner, Thomas (Naracoorte High School)" userId="5999af2d-471c-4a94-abbb-d12741a9d1d1" providerId="ADAL" clId="{473D5018-1DF5-4827-B9C4-428132F1B45B}" dt="2026-05-04T02:13:01.140" v="1333" actId="20577"/>
          <ac:spMkLst>
            <pc:docMk/>
            <pc:sldMk cId="4184616317" sldId="334"/>
            <ac:spMk id="2" creationId="{00000000-0000-0000-0000-000000000000}"/>
          </ac:spMkLst>
        </pc:spChg>
        <pc:picChg chg="del">
          <ac:chgData name="Rechner, Thomas (Naracoorte High School)" userId="5999af2d-471c-4a94-abbb-d12741a9d1d1" providerId="ADAL" clId="{473D5018-1DF5-4827-B9C4-428132F1B45B}" dt="2026-05-03T02:54:40.870" v="7" actId="478"/>
          <ac:picMkLst>
            <pc:docMk/>
            <pc:sldMk cId="4184616317" sldId="334"/>
            <ac:picMk id="3" creationId="{00000000-0000-0000-0000-000000000000}"/>
          </ac:picMkLst>
        </pc:picChg>
        <pc:picChg chg="add mod">
          <ac:chgData name="Rechner, Thomas (Naracoorte High School)" userId="5999af2d-471c-4a94-abbb-d12741a9d1d1" providerId="ADAL" clId="{473D5018-1DF5-4827-B9C4-428132F1B45B}" dt="2026-05-03T02:55:36.950" v="89" actId="14100"/>
          <ac:picMkLst>
            <pc:docMk/>
            <pc:sldMk cId="4184616317" sldId="334"/>
            <ac:picMk id="7" creationId="{6C8730AC-F029-6F01-2F9D-D9FCCFEC4919}"/>
          </ac:picMkLst>
        </pc:picChg>
      </pc:sldChg>
      <pc:sldChg chg="addSp delSp modSp add mod modAnim">
        <pc:chgData name="Rechner, Thomas (Naracoorte High School)" userId="5999af2d-471c-4a94-abbb-d12741a9d1d1" providerId="ADAL" clId="{473D5018-1DF5-4827-B9C4-428132F1B45B}" dt="2026-05-03T03:07:36.100" v="341" actId="1076"/>
        <pc:sldMkLst>
          <pc:docMk/>
          <pc:sldMk cId="3146964217" sldId="335"/>
        </pc:sldMkLst>
        <pc:spChg chg="add del">
          <ac:chgData name="Rechner, Thomas (Naracoorte High School)" userId="5999af2d-471c-4a94-abbb-d12741a9d1d1" providerId="ADAL" clId="{473D5018-1DF5-4827-B9C4-428132F1B45B}" dt="2026-05-03T03:06:38.052" v="329" actId="22"/>
          <ac:spMkLst>
            <pc:docMk/>
            <pc:sldMk cId="3146964217" sldId="335"/>
            <ac:spMk id="3" creationId="{D0A48284-3407-869F-7DB2-5A7A43351470}"/>
          </ac:spMkLst>
        </pc:spChg>
        <pc:spChg chg="del">
          <ac:chgData name="Rechner, Thomas (Naracoorte High School)" userId="5999af2d-471c-4a94-abbb-d12741a9d1d1" providerId="ADAL" clId="{473D5018-1DF5-4827-B9C4-428132F1B45B}" dt="2026-05-03T03:06:30.710" v="325" actId="478"/>
          <ac:spMkLst>
            <pc:docMk/>
            <pc:sldMk cId="3146964217" sldId="335"/>
            <ac:spMk id="5" creationId="{00000000-0000-0000-0000-000000000000}"/>
          </ac:spMkLst>
        </pc:spChg>
        <pc:spChg chg="del">
          <ac:chgData name="Rechner, Thomas (Naracoorte High School)" userId="5999af2d-471c-4a94-abbb-d12741a9d1d1" providerId="ADAL" clId="{473D5018-1DF5-4827-B9C4-428132F1B45B}" dt="2026-05-03T03:06:32.669" v="326" actId="478"/>
          <ac:spMkLst>
            <pc:docMk/>
            <pc:sldMk cId="3146964217" sldId="335"/>
            <ac:spMk id="7" creationId="{00000000-0000-0000-0000-000000000000}"/>
          </ac:spMkLst>
        </pc:spChg>
        <pc:spChg chg="del">
          <ac:chgData name="Rechner, Thomas (Naracoorte High School)" userId="5999af2d-471c-4a94-abbb-d12741a9d1d1" providerId="ADAL" clId="{473D5018-1DF5-4827-B9C4-428132F1B45B}" dt="2026-05-03T03:06:34.527" v="327" actId="478"/>
          <ac:spMkLst>
            <pc:docMk/>
            <pc:sldMk cId="3146964217" sldId="335"/>
            <ac:spMk id="10" creationId="{00000000-0000-0000-0000-000000000000}"/>
          </ac:spMkLst>
        </pc:spChg>
        <pc:spChg chg="mod">
          <ac:chgData name="Rechner, Thomas (Naracoorte High School)" userId="5999af2d-471c-4a94-abbb-d12741a9d1d1" providerId="ADAL" clId="{473D5018-1DF5-4827-B9C4-428132F1B45B}" dt="2026-05-03T03:07:36.100" v="341" actId="1076"/>
          <ac:spMkLst>
            <pc:docMk/>
            <pc:sldMk cId="3146964217" sldId="335"/>
            <ac:spMk id="13" creationId="{00000000-0000-0000-0000-000000000000}"/>
          </ac:spMkLst>
        </pc:spChg>
        <pc:picChg chg="add mod">
          <ac:chgData name="Rechner, Thomas (Naracoorte High School)" userId="5999af2d-471c-4a94-abbb-d12741a9d1d1" providerId="ADAL" clId="{473D5018-1DF5-4827-B9C4-428132F1B45B}" dt="2026-05-03T03:07:07.613" v="331" actId="1076"/>
          <ac:picMkLst>
            <pc:docMk/>
            <pc:sldMk cId="3146964217" sldId="335"/>
            <ac:picMk id="4" creationId="{F0CAE33A-4388-40E7-B986-831D0E7537FF}"/>
          </ac:picMkLst>
        </pc:picChg>
      </pc:sldChg>
      <pc:sldChg chg="addSp delSp modSp add mod modAnim">
        <pc:chgData name="Rechner, Thomas (Naracoorte High School)" userId="5999af2d-471c-4a94-abbb-d12741a9d1d1" providerId="ADAL" clId="{473D5018-1DF5-4827-B9C4-428132F1B45B}" dt="2026-05-03T03:18:55.519" v="728" actId="255"/>
        <pc:sldMkLst>
          <pc:docMk/>
          <pc:sldMk cId="3874671249" sldId="336"/>
        </pc:sldMkLst>
        <pc:spChg chg="add del">
          <ac:chgData name="Rechner, Thomas (Naracoorte High School)" userId="5999af2d-471c-4a94-abbb-d12741a9d1d1" providerId="ADAL" clId="{473D5018-1DF5-4827-B9C4-428132F1B45B}" dt="2026-05-03T03:14:33.104" v="405" actId="22"/>
          <ac:spMkLst>
            <pc:docMk/>
            <pc:sldMk cId="3874671249" sldId="336"/>
            <ac:spMk id="3" creationId="{8EFBCD7D-42FB-4C52-D1F1-5BA5B9012BFE}"/>
          </ac:spMkLst>
        </pc:spChg>
        <pc:spChg chg="del">
          <ac:chgData name="Rechner, Thomas (Naracoorte High School)" userId="5999af2d-471c-4a94-abbb-d12741a9d1d1" providerId="ADAL" clId="{473D5018-1DF5-4827-B9C4-428132F1B45B}" dt="2026-05-03T03:14:29.165" v="402" actId="478"/>
          <ac:spMkLst>
            <pc:docMk/>
            <pc:sldMk cId="3874671249" sldId="336"/>
            <ac:spMk id="4" creationId="{6E7ED426-F54B-1E3C-EA84-006DF8313C33}"/>
          </ac:spMkLst>
        </pc:spChg>
        <pc:spChg chg="del">
          <ac:chgData name="Rechner, Thomas (Naracoorte High School)" userId="5999af2d-471c-4a94-abbb-d12741a9d1d1" providerId="ADAL" clId="{473D5018-1DF5-4827-B9C4-428132F1B45B}" dt="2026-05-03T03:14:27.710" v="401" actId="478"/>
          <ac:spMkLst>
            <pc:docMk/>
            <pc:sldMk cId="3874671249" sldId="336"/>
            <ac:spMk id="5" creationId="{FF0F1B04-0B6A-10CF-91F9-21D91CBF4252}"/>
          </ac:spMkLst>
        </pc:spChg>
        <pc:spChg chg="add mod">
          <ac:chgData name="Rechner, Thomas (Naracoorte High School)" userId="5999af2d-471c-4a94-abbb-d12741a9d1d1" providerId="ADAL" clId="{473D5018-1DF5-4827-B9C4-428132F1B45B}" dt="2026-05-03T03:18:55.519" v="728" actId="255"/>
          <ac:spMkLst>
            <pc:docMk/>
            <pc:sldMk cId="3874671249" sldId="336"/>
            <ac:spMk id="9" creationId="{91B33CD5-F113-CB21-9BCC-676B28B31103}"/>
          </ac:spMkLst>
        </pc:spChg>
        <pc:spChg chg="mod">
          <ac:chgData name="Rechner, Thomas (Naracoorte High School)" userId="5999af2d-471c-4a94-abbb-d12741a9d1d1" providerId="ADAL" clId="{473D5018-1DF5-4827-B9C4-428132F1B45B}" dt="2026-05-03T03:16:52.416" v="667" actId="20577"/>
          <ac:spMkLst>
            <pc:docMk/>
            <pc:sldMk cId="3874671249" sldId="336"/>
            <ac:spMk id="23" creationId="{00000000-0000-0000-0000-000000000000}"/>
          </ac:spMkLst>
        </pc:spChg>
        <pc:spChg chg="del">
          <ac:chgData name="Rechner, Thomas (Naracoorte High School)" userId="5999af2d-471c-4a94-abbb-d12741a9d1d1" providerId="ADAL" clId="{473D5018-1DF5-4827-B9C4-428132F1B45B}" dt="2026-05-03T03:14:30.815" v="403" actId="478"/>
          <ac:spMkLst>
            <pc:docMk/>
            <pc:sldMk cId="3874671249" sldId="336"/>
            <ac:spMk id="49" creationId="{00000000-0000-0000-0000-000000000000}"/>
          </ac:spMkLst>
        </pc:spChg>
        <pc:picChg chg="add mod">
          <ac:chgData name="Rechner, Thomas (Naracoorte High School)" userId="5999af2d-471c-4a94-abbb-d12741a9d1d1" providerId="ADAL" clId="{473D5018-1DF5-4827-B9C4-428132F1B45B}" dt="2026-05-03T03:14:59.257" v="410" actId="1076"/>
          <ac:picMkLst>
            <pc:docMk/>
            <pc:sldMk cId="3874671249" sldId="336"/>
            <ac:picMk id="8" creationId="{DF20AC96-3EE7-E1AA-BA23-FD578D9976BD}"/>
          </ac:picMkLst>
        </pc:picChg>
        <pc:picChg chg="del">
          <ac:chgData name="Rechner, Thomas (Naracoorte High School)" userId="5999af2d-471c-4a94-abbb-d12741a9d1d1" providerId="ADAL" clId="{473D5018-1DF5-4827-B9C4-428132F1B45B}" dt="2026-05-03T03:14:26.304" v="400" actId="478"/>
          <ac:picMkLst>
            <pc:docMk/>
            <pc:sldMk cId="3874671249" sldId="336"/>
            <ac:picMk id="1026" creationId="{04DA7FDD-EA7E-5E04-F22D-FBF9FDC6E1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AU"/>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4742C81-493D-4390-A49E-1E7759336A4A}" type="datetimeFigureOut">
              <a:rPr lang="en-AU" smtClean="0"/>
              <a:t>4/05/2026</a:t>
            </a:fld>
            <a:endParaRPr lang="en-AU"/>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AU"/>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AU"/>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773CAAA-2DA0-4EA5-8078-8CBB5B11641F}" type="slidenum">
              <a:rPr lang="en-AU" smtClean="0"/>
              <a:t>‹#›</a:t>
            </a:fld>
            <a:endParaRPr lang="en-AU"/>
          </a:p>
        </p:txBody>
      </p:sp>
    </p:spTree>
    <p:extLst>
      <p:ext uri="{BB962C8B-B14F-4D97-AF65-F5344CB8AC3E}">
        <p14:creationId xmlns:p14="http://schemas.microsoft.com/office/powerpoint/2010/main" val="245173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ace.sa.ed.u.au/web/modifed-subjec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atac.edu.au/"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sace.sa.edu.au/"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mailto:SACE.Info@sa.gov.au"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1</a:t>
            </a:fld>
            <a:endParaRPr lang="en-AU"/>
          </a:p>
        </p:txBody>
      </p:sp>
    </p:spTree>
    <p:extLst>
      <p:ext uri="{BB962C8B-B14F-4D97-AF65-F5344CB8AC3E}">
        <p14:creationId xmlns:p14="http://schemas.microsoft.com/office/powerpoint/2010/main" val="1602253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Year 11 is when most students begin a full year of Stage 1 SACE study. </a:t>
            </a:r>
          </a:p>
          <a:p>
            <a:pPr marL="0" indent="0">
              <a:buNone/>
            </a:pPr>
            <a:endParaRPr lang="en-AU" dirty="0"/>
          </a:p>
          <a:p>
            <a:pPr marL="0" indent="0">
              <a:buNone/>
            </a:pPr>
            <a:r>
              <a:rPr lang="en-AU" dirty="0"/>
              <a:t>There are two compulsory requirements to be completed in Stage 1, these are usually achieved in Year 11:</a:t>
            </a:r>
            <a:br>
              <a:rPr lang="en-AU" dirty="0"/>
            </a:br>
            <a:endParaRPr lang="en-AU" dirty="0"/>
          </a:p>
          <a:p>
            <a:pPr lvl="0"/>
            <a:r>
              <a:rPr lang="en-AU" dirty="0"/>
              <a:t>at least two semesters of one or more English subjects (20 credits)</a:t>
            </a:r>
          </a:p>
          <a:p>
            <a:pPr lvl="0"/>
            <a:r>
              <a:rPr lang="en-AU" dirty="0"/>
              <a:t>at least one semester of a mathematics subject (10 credits)</a:t>
            </a:r>
          </a:p>
        </p:txBody>
      </p:sp>
      <p:sp>
        <p:nvSpPr>
          <p:cNvPr id="4" name="Slide Number Placeholder 3"/>
          <p:cNvSpPr>
            <a:spLocks noGrp="1"/>
          </p:cNvSpPr>
          <p:nvPr>
            <p:ph type="sldNum" sz="quarter" idx="10"/>
          </p:nvPr>
        </p:nvSpPr>
        <p:spPr/>
        <p:txBody>
          <a:bodyPr/>
          <a:lstStyle/>
          <a:p>
            <a:fld id="{C773CAAA-2DA0-4EA5-8078-8CBB5B11641F}" type="slidenum">
              <a:rPr lang="en-AU" smtClean="0"/>
              <a:t>11</a:t>
            </a:fld>
            <a:endParaRPr lang="en-AU"/>
          </a:p>
        </p:txBody>
      </p:sp>
    </p:spTree>
    <p:extLst>
      <p:ext uri="{BB962C8B-B14F-4D97-AF65-F5344CB8AC3E}">
        <p14:creationId xmlns:p14="http://schemas.microsoft.com/office/powerpoint/2010/main" val="2761344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There is one compulsory subject in Stage 2 — the Research Project.</a:t>
            </a:r>
          </a:p>
          <a:p>
            <a:r>
              <a:rPr lang="en-AU"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a:t>The Research Project is a compulsory Stage 2 subject</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a:t>It is a </a:t>
            </a:r>
            <a:r>
              <a:rPr lang="en-US" dirty="0"/>
              <a:t>one semester, 10 credit subject. </a:t>
            </a: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Often completed in Year 11; however some schools offer this to students in Year 12.</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a:t>From 2025, the Research Project will be replaced with Activating Identities and Futures (AIF).</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73CAAA-2DA0-4EA5-8078-8CBB5B11641F}" type="slidenum">
              <a:rPr lang="en-AU" smtClean="0"/>
              <a:t>12</a:t>
            </a:fld>
            <a:endParaRPr lang="en-AU"/>
          </a:p>
        </p:txBody>
      </p:sp>
    </p:spTree>
    <p:extLst>
      <p:ext uri="{BB962C8B-B14F-4D97-AF65-F5344CB8AC3E}">
        <p14:creationId xmlns:p14="http://schemas.microsoft.com/office/powerpoint/2010/main" val="2761344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work in the SACE is assessed through the use of performance standards. SACE subjects are assessed by the school at Stage 1. The responsibility for assessment at Stage 2 is shared between schools and the SACE Board.</a:t>
            </a:r>
            <a:br>
              <a:rPr lang="en-US" dirty="0"/>
            </a:br>
            <a:endParaRPr lang="en-US" dirty="0"/>
          </a:p>
          <a:p>
            <a:r>
              <a:rPr lang="en-US" dirty="0"/>
              <a:t>Teachers and assessors use the performance standards to decide how well a student has demonstrated his or her learning.</a:t>
            </a:r>
            <a:br>
              <a:rPr lang="en-US" dirty="0"/>
            </a:br>
            <a:endParaRPr lang="en-US" dirty="0"/>
          </a:p>
          <a:p>
            <a:r>
              <a:rPr lang="en-US" dirty="0"/>
              <a:t>The performance standards, which are provided in each subject outline, describe in detail the level of achievement required to obtain a grade:</a:t>
            </a:r>
          </a:p>
          <a:p>
            <a:r>
              <a:rPr lang="en-US" dirty="0"/>
              <a:t>from A to E for Stage 1</a:t>
            </a:r>
          </a:p>
          <a:p>
            <a:r>
              <a:rPr lang="en-US" dirty="0"/>
              <a:t>from A+ to E– for Stage 2.</a:t>
            </a:r>
          </a:p>
          <a:p>
            <a:endParaRPr lang="en-US" dirty="0"/>
          </a:p>
          <a:p>
            <a:r>
              <a:rPr lang="en-AU" sz="1200" kern="1200" dirty="0">
                <a:solidFill>
                  <a:schemeClr val="tx1"/>
                </a:solidFill>
                <a:effectLst/>
                <a:latin typeface="+mn-lt"/>
                <a:ea typeface="+mn-ea"/>
                <a:cs typeface="+mn-cs"/>
              </a:rPr>
              <a:t>SACE quality assurance processes are in place to ensure that grades across the state are consistent. </a:t>
            </a:r>
          </a:p>
          <a:p>
            <a:r>
              <a:rPr lang="en-AU" sz="1200" b="1" kern="1200" dirty="0">
                <a:solidFill>
                  <a:schemeClr val="tx1"/>
                </a:solidFill>
                <a:effectLst/>
                <a:latin typeface="+mn-lt"/>
                <a:ea typeface="+mn-ea"/>
                <a:cs typeface="+mn-cs"/>
              </a:rPr>
              <a:t>Moderation</a:t>
            </a:r>
            <a:r>
              <a:rPr lang="en-AU" sz="1200" kern="1200" dirty="0">
                <a:solidFill>
                  <a:schemeClr val="tx1"/>
                </a:solidFill>
                <a:effectLst/>
                <a:latin typeface="+mn-lt"/>
                <a:ea typeface="+mn-ea"/>
                <a:cs typeface="+mn-cs"/>
              </a:rPr>
              <a:t> – student work is marked by the teacher and samples are sent to the SACE Board for moderation. </a:t>
            </a:r>
          </a:p>
          <a:p>
            <a:r>
              <a:rPr lang="en-AU" sz="1200" b="1" kern="1200" dirty="0">
                <a:solidFill>
                  <a:schemeClr val="tx1"/>
                </a:solidFill>
                <a:effectLst/>
                <a:latin typeface="+mn-lt"/>
                <a:ea typeface="+mn-ea"/>
                <a:cs typeface="+mn-cs"/>
              </a:rPr>
              <a:t>Marking</a:t>
            </a:r>
            <a:r>
              <a:rPr lang="en-AU" sz="1200" kern="1200" dirty="0">
                <a:solidFill>
                  <a:schemeClr val="tx1"/>
                </a:solidFill>
                <a:effectLst/>
                <a:latin typeface="+mn-lt"/>
                <a:ea typeface="+mn-ea"/>
                <a:cs typeface="+mn-cs"/>
              </a:rPr>
              <a:t> – 30% of Stage 2 subjects are externally assessed, which means they will</a:t>
            </a:r>
            <a:r>
              <a:rPr lang="en-AU" sz="1200" kern="1200" baseline="0" dirty="0">
                <a:solidFill>
                  <a:schemeClr val="tx1"/>
                </a:solidFill>
                <a:effectLst/>
                <a:latin typeface="+mn-lt"/>
                <a:ea typeface="+mn-ea"/>
                <a:cs typeface="+mn-cs"/>
              </a:rPr>
              <a:t> be marked by someone other than your child’s teacher, and overseen by the SACE Board. </a:t>
            </a:r>
            <a:endParaRPr lang="en-AU" sz="1200" kern="1200" dirty="0">
              <a:solidFill>
                <a:schemeClr val="tx1"/>
              </a:solidFill>
              <a:effectLst/>
              <a:latin typeface="+mn-lt"/>
              <a:ea typeface="+mn-ea"/>
              <a:cs typeface="+mn-cs"/>
            </a:endParaRPr>
          </a:p>
          <a:p>
            <a:endParaRPr lang="en-US" dirty="0"/>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13</a:t>
            </a:fld>
            <a:endParaRPr lang="en-AU"/>
          </a:p>
        </p:txBody>
      </p:sp>
    </p:spTree>
    <p:extLst>
      <p:ext uri="{BB962C8B-B14F-4D97-AF65-F5344CB8AC3E}">
        <p14:creationId xmlns:p14="http://schemas.microsoft.com/office/powerpoint/2010/main" val="3505875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work in the SACE is assessed through the use of performance standards. SACE subjects are assessed by the school at Stage 1. The responsibility for assessment at Stage 2 is shared between schools and the SACE Board.</a:t>
            </a:r>
            <a:br>
              <a:rPr lang="en-US" dirty="0"/>
            </a:br>
            <a:endParaRPr lang="en-US" dirty="0"/>
          </a:p>
          <a:p>
            <a:r>
              <a:rPr lang="en-US" dirty="0"/>
              <a:t>Teachers and assessors use the performance standards to decide how well a student has demonstrated his or her learning.</a:t>
            </a:r>
            <a:br>
              <a:rPr lang="en-US" dirty="0"/>
            </a:br>
            <a:endParaRPr lang="en-US" dirty="0"/>
          </a:p>
          <a:p>
            <a:r>
              <a:rPr lang="en-US" dirty="0"/>
              <a:t>The performance standards, which are provided in each subject outline, describe in detail the level of achievement required to obtain a grade:</a:t>
            </a:r>
          </a:p>
          <a:p>
            <a:r>
              <a:rPr lang="en-US" dirty="0"/>
              <a:t>from A to E for Stage 1</a:t>
            </a:r>
          </a:p>
          <a:p>
            <a:r>
              <a:rPr lang="en-US" dirty="0"/>
              <a:t>from A+ to E– for Stage 2.</a:t>
            </a:r>
          </a:p>
          <a:p>
            <a:endParaRPr lang="en-US" dirty="0"/>
          </a:p>
          <a:p>
            <a:r>
              <a:rPr lang="en-AU" sz="1200" kern="1200" dirty="0">
                <a:solidFill>
                  <a:schemeClr val="tx1"/>
                </a:solidFill>
                <a:effectLst/>
                <a:latin typeface="+mn-lt"/>
                <a:ea typeface="+mn-ea"/>
                <a:cs typeface="+mn-cs"/>
              </a:rPr>
              <a:t>SACE quality assurance processes are in place to ensure that grades across the state are consistent. </a:t>
            </a:r>
          </a:p>
          <a:p>
            <a:r>
              <a:rPr lang="en-AU" sz="1200" b="1" kern="1200" dirty="0">
                <a:solidFill>
                  <a:schemeClr val="tx1"/>
                </a:solidFill>
                <a:effectLst/>
                <a:latin typeface="+mn-lt"/>
                <a:ea typeface="+mn-ea"/>
                <a:cs typeface="+mn-cs"/>
              </a:rPr>
              <a:t>Moderation</a:t>
            </a:r>
            <a:r>
              <a:rPr lang="en-AU" sz="1200" kern="1200" dirty="0">
                <a:solidFill>
                  <a:schemeClr val="tx1"/>
                </a:solidFill>
                <a:effectLst/>
                <a:latin typeface="+mn-lt"/>
                <a:ea typeface="+mn-ea"/>
                <a:cs typeface="+mn-cs"/>
              </a:rPr>
              <a:t> – student work is marked by the teacher and samples are sent to the SACE Board for moderation. </a:t>
            </a:r>
          </a:p>
          <a:p>
            <a:r>
              <a:rPr lang="en-AU" sz="1200" b="1" kern="1200" dirty="0">
                <a:solidFill>
                  <a:schemeClr val="tx1"/>
                </a:solidFill>
                <a:effectLst/>
                <a:latin typeface="+mn-lt"/>
                <a:ea typeface="+mn-ea"/>
                <a:cs typeface="+mn-cs"/>
              </a:rPr>
              <a:t>Marking</a:t>
            </a:r>
            <a:r>
              <a:rPr lang="en-AU" sz="1200" kern="1200" dirty="0">
                <a:solidFill>
                  <a:schemeClr val="tx1"/>
                </a:solidFill>
                <a:effectLst/>
                <a:latin typeface="+mn-lt"/>
                <a:ea typeface="+mn-ea"/>
                <a:cs typeface="+mn-cs"/>
              </a:rPr>
              <a:t> – 30% of Stage 2 subjects are externally assessed, which means they will</a:t>
            </a:r>
            <a:r>
              <a:rPr lang="en-AU" sz="1200" kern="1200" baseline="0" dirty="0">
                <a:solidFill>
                  <a:schemeClr val="tx1"/>
                </a:solidFill>
                <a:effectLst/>
                <a:latin typeface="+mn-lt"/>
                <a:ea typeface="+mn-ea"/>
                <a:cs typeface="+mn-cs"/>
              </a:rPr>
              <a:t> be marked by someone other than your child’s teacher, and overseen by the SACE Board. </a:t>
            </a:r>
            <a:endParaRPr lang="en-AU" sz="1200" kern="1200" dirty="0">
              <a:solidFill>
                <a:schemeClr val="tx1"/>
              </a:solidFill>
              <a:effectLst/>
              <a:latin typeface="+mn-lt"/>
              <a:ea typeface="+mn-ea"/>
              <a:cs typeface="+mn-cs"/>
            </a:endParaRPr>
          </a:p>
          <a:p>
            <a:endParaRPr lang="en-US" dirty="0"/>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14</a:t>
            </a:fld>
            <a:endParaRPr lang="en-AU"/>
          </a:p>
        </p:txBody>
      </p:sp>
    </p:spTree>
    <p:extLst>
      <p:ext uri="{BB962C8B-B14F-4D97-AF65-F5344CB8AC3E}">
        <p14:creationId xmlns:p14="http://schemas.microsoft.com/office/powerpoint/2010/main" val="3826479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Sometimes a student’s journey is complicated by disability, misadventure or personal circumstances.</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Special provisions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Special provisions are a range of adjustments that are made to allow eligible students to access learning and assessment on the same basis as other students.  These might be adjustments such as extra time for tests, extended deadlines or using adaptive technology. </a:t>
            </a:r>
          </a:p>
          <a:p>
            <a:r>
              <a:rPr lang="en-AU" sz="1200" kern="1200" dirty="0">
                <a:solidFill>
                  <a:schemeClr val="tx1"/>
                </a:solidFill>
                <a:effectLst/>
                <a:latin typeface="+mn-lt"/>
                <a:ea typeface="+mn-ea"/>
                <a:cs typeface="+mn-cs"/>
              </a:rPr>
              <a:t>Special provisions are available in stages 1 and 2 and for both the school assessed and externally assessed components.  Special provisions may administered for a short term or on a long term basis according to the needs of the student.  Each case is individual.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Modified Subjects</a:t>
            </a:r>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Access to modified subjects is intended for the small number of students with </a:t>
            </a:r>
            <a:r>
              <a:rPr lang="en-US" sz="1200" kern="1200" dirty="0">
                <a:solidFill>
                  <a:schemeClr val="tx1"/>
                </a:solidFill>
                <a:effectLst/>
                <a:latin typeface="+mn-lt"/>
                <a:ea typeface="+mn-ea"/>
                <a:cs typeface="+mn-cs"/>
              </a:rPr>
              <a:t>significant</a:t>
            </a:r>
            <a:r>
              <a:rPr lang="en-US" sz="1200" dirty="0">
                <a:solidFill>
                  <a:srgbClr val="565A5C"/>
                </a:solidFill>
                <a:latin typeface="Arial" panose="020B0604020202020204" pitchFamily="34" charset="0"/>
                <a:cs typeface="Arial" panose="020B0604020202020204" pitchFamily="34" charset="0"/>
              </a:rPr>
              <a:t> impairment in intellectual functioning and/or adaptive </a:t>
            </a:r>
            <a:r>
              <a:rPr lang="en-US" sz="1200" dirty="0" err="1">
                <a:solidFill>
                  <a:srgbClr val="565A5C"/>
                </a:solidFill>
                <a:latin typeface="Arial" panose="020B0604020202020204" pitchFamily="34" charset="0"/>
                <a:cs typeface="Arial" panose="020B0604020202020204" pitchFamily="34" charset="0"/>
              </a:rPr>
              <a:t>behaviours</a:t>
            </a:r>
            <a:r>
              <a:rPr lang="en-US" sz="1200" dirty="0">
                <a:solidFill>
                  <a:srgbClr val="565A5C"/>
                </a:solidFill>
                <a:latin typeface="Arial" panose="020B0604020202020204" pitchFamily="34" charset="0"/>
                <a:cs typeface="Arial" panose="020B0604020202020204" pitchFamily="34" charset="0"/>
              </a:rPr>
              <a:t> associated with their disability,</a:t>
            </a:r>
            <a:r>
              <a:rPr lang="en-US" sz="1200" baseline="0" dirty="0">
                <a:solidFill>
                  <a:srgbClr val="565A5C"/>
                </a:solidFill>
                <a:latin typeface="Arial" panose="020B0604020202020204" pitchFamily="34" charset="0"/>
                <a:cs typeface="Arial" panose="020B0604020202020204" pitchFamily="34" charset="0"/>
              </a:rPr>
              <a:t> </a:t>
            </a:r>
            <a:r>
              <a:rPr lang="en-AU" sz="1200" kern="1200" dirty="0">
                <a:solidFill>
                  <a:schemeClr val="tx1"/>
                </a:solidFill>
                <a:effectLst/>
                <a:latin typeface="+mn-lt"/>
                <a:ea typeface="+mn-ea"/>
                <a:cs typeface="+mn-cs"/>
              </a:rPr>
              <a:t>whose learning needs cannot be met through differentiation or special provisions.</a:t>
            </a:r>
          </a:p>
          <a:p>
            <a:r>
              <a:rPr lang="en-AU" sz="1200" kern="1200" dirty="0">
                <a:solidFill>
                  <a:schemeClr val="tx1"/>
                </a:solidFill>
                <a:effectLst/>
                <a:latin typeface="+mn-lt"/>
                <a:ea typeface="+mn-ea"/>
                <a:cs typeface="+mn-cs"/>
              </a:rPr>
              <a:t>This group of eligible students has access to modified subjects which focus on personalised learning goals and the development of the capabilities. </a:t>
            </a:r>
          </a:p>
          <a:p>
            <a:r>
              <a:rPr lang="en-AU" sz="1200" kern="1200" dirty="0">
                <a:solidFill>
                  <a:schemeClr val="tx1"/>
                </a:solidFill>
                <a:effectLst/>
                <a:latin typeface="+mn-lt"/>
                <a:ea typeface="+mn-ea"/>
                <a:cs typeface="+mn-cs"/>
              </a:rPr>
              <a:t>Subjects are assessed as ‘Completed” or ‘Not Completed”. </a:t>
            </a:r>
          </a:p>
          <a:p>
            <a:r>
              <a:rPr lang="en-AU" sz="1200" kern="1200" dirty="0">
                <a:solidFill>
                  <a:schemeClr val="tx1"/>
                </a:solidFill>
                <a:effectLst/>
                <a:latin typeface="+mn-lt"/>
                <a:ea typeface="+mn-ea"/>
                <a:cs typeface="+mn-cs"/>
              </a:rPr>
              <a:t>Eligible students may also access the full range of flexible subjects and VET to complete their SACE. </a:t>
            </a:r>
          </a:p>
          <a:p>
            <a:endParaRPr lang="en-AU" sz="1200" u="sng" kern="1200" dirty="0">
              <a:solidFill>
                <a:schemeClr val="tx1"/>
              </a:solidFill>
              <a:effectLst/>
              <a:latin typeface="+mn-lt"/>
              <a:ea typeface="+mn-ea"/>
              <a:cs typeface="+mn-cs"/>
              <a:hlinkClick r:id="rId3"/>
            </a:endParaRPr>
          </a:p>
          <a:p>
            <a:r>
              <a:rPr lang="en-AU" sz="1200" u="sng" kern="1200" dirty="0">
                <a:solidFill>
                  <a:schemeClr val="tx1"/>
                </a:solidFill>
                <a:effectLst/>
                <a:latin typeface="+mn-lt"/>
                <a:ea typeface="+mn-ea"/>
                <a:cs typeface="+mn-cs"/>
                <a:hlinkClick r:id="rId3"/>
              </a:rPr>
              <a:t>www.sace.sa.ed.u.au/web/modifed-subjects</a:t>
            </a:r>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15</a:t>
            </a:fld>
            <a:endParaRPr lang="en-AU"/>
          </a:p>
        </p:txBody>
      </p:sp>
    </p:spTree>
    <p:extLst>
      <p:ext uri="{BB962C8B-B14F-4D97-AF65-F5344CB8AC3E}">
        <p14:creationId xmlns:p14="http://schemas.microsoft.com/office/powerpoint/2010/main" val="204559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the end of Stage 2, your child will receive their final results for all SACE subjects they have completed. These grades are available in Students Online on the SACE website. </a:t>
            </a:r>
          </a:p>
          <a:p>
            <a:endParaRPr lang="en-AU" dirty="0"/>
          </a:p>
          <a:p>
            <a:r>
              <a:rPr lang="en-AU" dirty="0"/>
              <a:t>On the same day the South Australian Tertiary Admissions Centre (SATAC) will release the ATAR and your child will be able to find out if they are eligible for: </a:t>
            </a:r>
          </a:p>
          <a:p>
            <a:endParaRPr lang="en-AU" dirty="0"/>
          </a:p>
          <a:p>
            <a:pPr marL="171450" indent="-171450">
              <a:buFont typeface="Arial" panose="020B0604020202020204" pitchFamily="34" charset="0"/>
              <a:buChar char="•"/>
            </a:pPr>
            <a:r>
              <a:rPr lang="en-AU" dirty="0"/>
              <a:t>an Australian Tertiary Entrance Rank (ATAR)  which they can use to apply for university</a:t>
            </a:r>
          </a:p>
        </p:txBody>
      </p:sp>
      <p:sp>
        <p:nvSpPr>
          <p:cNvPr id="4" name="Slide Number Placeholder 3"/>
          <p:cNvSpPr>
            <a:spLocks noGrp="1"/>
          </p:cNvSpPr>
          <p:nvPr>
            <p:ph type="sldNum" sz="quarter" idx="10"/>
          </p:nvPr>
        </p:nvSpPr>
        <p:spPr/>
        <p:txBody>
          <a:bodyPr/>
          <a:lstStyle/>
          <a:p>
            <a:fld id="{C773CAAA-2DA0-4EA5-8078-8CBB5B11641F}" type="slidenum">
              <a:rPr lang="en-AU" smtClean="0"/>
              <a:t>16</a:t>
            </a:fld>
            <a:endParaRPr lang="en-AU"/>
          </a:p>
        </p:txBody>
      </p:sp>
    </p:spTree>
    <p:extLst>
      <p:ext uri="{BB962C8B-B14F-4D97-AF65-F5344CB8AC3E}">
        <p14:creationId xmlns:p14="http://schemas.microsoft.com/office/powerpoint/2010/main" val="1046774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a:t>What is an ATAR?</a:t>
            </a:r>
          </a:p>
          <a:p>
            <a:r>
              <a:rPr lang="en-US" sz="1200" dirty="0"/>
              <a:t>An Australian Tertiary Admissions Rank is used by universities to select students for courses.</a:t>
            </a:r>
            <a:endParaRPr lang="en-AU" sz="1200" dirty="0"/>
          </a:p>
          <a:p>
            <a:r>
              <a:rPr lang="en-US" sz="1200" dirty="0"/>
              <a:t>It measures a student’s overall achievement compared with all students nationally and ranges from 0 to 99.95</a:t>
            </a:r>
            <a:endParaRPr lang="en-AU" sz="1200" dirty="0"/>
          </a:p>
          <a:p>
            <a:r>
              <a:rPr lang="en-US" sz="1200" dirty="0"/>
              <a:t>The score is calculated from your child’s 90 credit, Stage 2 results.</a:t>
            </a:r>
            <a:endParaRPr lang="en-AU" sz="1200" dirty="0"/>
          </a:p>
        </p:txBody>
      </p:sp>
      <p:sp>
        <p:nvSpPr>
          <p:cNvPr id="4" name="Slide Number Placeholder 3"/>
          <p:cNvSpPr>
            <a:spLocks noGrp="1"/>
          </p:cNvSpPr>
          <p:nvPr>
            <p:ph type="sldNum" sz="quarter" idx="10"/>
          </p:nvPr>
        </p:nvSpPr>
        <p:spPr/>
        <p:txBody>
          <a:bodyPr/>
          <a:lstStyle/>
          <a:p>
            <a:fld id="{C773CAAA-2DA0-4EA5-8078-8CBB5B11641F}" type="slidenum">
              <a:rPr lang="en-AU" smtClean="0"/>
              <a:t>17</a:t>
            </a:fld>
            <a:endParaRPr lang="en-AU"/>
          </a:p>
        </p:txBody>
      </p:sp>
    </p:spTree>
    <p:extLst>
      <p:ext uri="{BB962C8B-B14F-4D97-AF65-F5344CB8AC3E}">
        <p14:creationId xmlns:p14="http://schemas.microsoft.com/office/powerpoint/2010/main" val="1190343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AU" sz="1200" b="1" dirty="0"/>
              <a:t>University Aggregate</a:t>
            </a:r>
            <a:endParaRPr lang="en-AU" sz="1200" dirty="0"/>
          </a:p>
        </p:txBody>
      </p:sp>
      <p:sp>
        <p:nvSpPr>
          <p:cNvPr id="4" name="Slide Number Placeholder 3"/>
          <p:cNvSpPr>
            <a:spLocks noGrp="1"/>
          </p:cNvSpPr>
          <p:nvPr>
            <p:ph type="sldNum" sz="quarter" idx="10"/>
          </p:nvPr>
        </p:nvSpPr>
        <p:spPr/>
        <p:txBody>
          <a:bodyPr/>
          <a:lstStyle/>
          <a:p>
            <a:fld id="{C773CAAA-2DA0-4EA5-8078-8CBB5B11641F}" type="slidenum">
              <a:rPr lang="en-AU" smtClean="0"/>
              <a:t>18</a:t>
            </a:fld>
            <a:endParaRPr lang="en-AU"/>
          </a:p>
        </p:txBody>
      </p:sp>
    </p:spTree>
    <p:extLst>
      <p:ext uri="{BB962C8B-B14F-4D97-AF65-F5344CB8AC3E}">
        <p14:creationId xmlns:p14="http://schemas.microsoft.com/office/powerpoint/2010/main" val="3952281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Tertiary Entrance Statement</a:t>
            </a:r>
          </a:p>
        </p:txBody>
      </p:sp>
      <p:sp>
        <p:nvSpPr>
          <p:cNvPr id="4" name="Slide Number Placeholder 3"/>
          <p:cNvSpPr>
            <a:spLocks noGrp="1"/>
          </p:cNvSpPr>
          <p:nvPr>
            <p:ph type="sldNum" sz="quarter" idx="5"/>
          </p:nvPr>
        </p:nvSpPr>
        <p:spPr/>
        <p:txBody>
          <a:bodyPr/>
          <a:lstStyle/>
          <a:p>
            <a:fld id="{C773CAAA-2DA0-4EA5-8078-8CBB5B11641F}" type="slidenum">
              <a:rPr lang="en-AU" smtClean="0"/>
              <a:t>19</a:t>
            </a:fld>
            <a:endParaRPr lang="en-AU"/>
          </a:p>
        </p:txBody>
      </p:sp>
    </p:spTree>
    <p:extLst>
      <p:ext uri="{BB962C8B-B14F-4D97-AF65-F5344CB8AC3E}">
        <p14:creationId xmlns:p14="http://schemas.microsoft.com/office/powerpoint/2010/main" val="2389399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20</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dirty="0"/>
              <a:t>An internationally recognised qualification for life designed to help develop your child’s capabilities. </a:t>
            </a:r>
            <a:br>
              <a:rPr lang="en-AU" sz="1200" dirty="0"/>
            </a:br>
            <a:endParaRPr lang="en-AU" sz="1200" dirty="0"/>
          </a:p>
          <a:p>
            <a:pPr lvl="0"/>
            <a:r>
              <a:rPr lang="en-AU" sz="1200" dirty="0"/>
              <a:t>Designed to develop their skills and knowledge to live, work and participate successfully in an ever changing society.</a:t>
            </a:r>
          </a:p>
          <a:p>
            <a:pPr lvl="0"/>
            <a:endParaRPr lang="en-AU" sz="1200" dirty="0"/>
          </a:p>
          <a:p>
            <a:pPr lvl="0"/>
            <a:r>
              <a:rPr lang="en-AU" sz="1200" dirty="0"/>
              <a:t>Offer your child the flexibility to choose their subjects and complete the qualification in a timeframe that suits them and their lifestyle. </a:t>
            </a:r>
          </a:p>
          <a:p>
            <a:r>
              <a:rPr lang="en-AU" sz="1300" dirty="0"/>
              <a:t> </a:t>
            </a:r>
          </a:p>
        </p:txBody>
      </p:sp>
      <p:sp>
        <p:nvSpPr>
          <p:cNvPr id="4" name="Slide Number Placeholder 3"/>
          <p:cNvSpPr>
            <a:spLocks noGrp="1"/>
          </p:cNvSpPr>
          <p:nvPr>
            <p:ph type="sldNum" sz="quarter" idx="10"/>
          </p:nvPr>
        </p:nvSpPr>
        <p:spPr/>
        <p:txBody>
          <a:bodyPr/>
          <a:lstStyle/>
          <a:p>
            <a:fld id="{C773CAAA-2DA0-4EA5-8078-8CBB5B11641F}" type="slidenum">
              <a:rPr lang="en-AU" smtClean="0"/>
              <a:t>3</a:t>
            </a:fld>
            <a:endParaRPr lang="en-AU"/>
          </a:p>
        </p:txBody>
      </p:sp>
    </p:spTree>
    <p:extLst>
      <p:ext uri="{BB962C8B-B14F-4D97-AF65-F5344CB8AC3E}">
        <p14:creationId xmlns:p14="http://schemas.microsoft.com/office/powerpoint/2010/main" val="1994713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21</a:t>
            </a:fld>
            <a:endParaRPr lang="en-AU"/>
          </a:p>
        </p:txBody>
      </p:sp>
    </p:spTree>
    <p:extLst>
      <p:ext uri="{BB962C8B-B14F-4D97-AF65-F5344CB8AC3E}">
        <p14:creationId xmlns:p14="http://schemas.microsoft.com/office/powerpoint/2010/main" val="3388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AU" sz="1200" dirty="0"/>
              <a:t>The SACE Planner outlines the requirements and can help your child with their subject selection.</a:t>
            </a:r>
            <a:br>
              <a:rPr lang="en-AU" sz="1200" dirty="0"/>
            </a:br>
            <a:endParaRPr lang="en-AU" sz="1200" dirty="0"/>
          </a:p>
          <a:p>
            <a:pPr defTabSz="966612">
              <a:defRPr/>
            </a:pPr>
            <a:r>
              <a:rPr lang="en-AU" sz="1200" b="1" dirty="0"/>
              <a:t>TIP:</a:t>
            </a:r>
            <a:r>
              <a:rPr lang="en-AU" sz="1200" dirty="0"/>
              <a:t> When choosing Stage 2 subjects, your child should keep in mind any subjects that are required for the university courses they are interested in. </a:t>
            </a:r>
          </a:p>
          <a:p>
            <a:pPr defTabSz="966612">
              <a:defRPr/>
            </a:pPr>
            <a:endParaRPr lang="en-US" sz="1300" dirty="0"/>
          </a:p>
          <a:p>
            <a:pPr defTabSz="966612">
              <a:defRPr/>
            </a:pPr>
            <a:endParaRPr lang="en-AU" sz="1300" dirty="0"/>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22</a:t>
            </a:fld>
            <a:endParaRPr lang="en-AU"/>
          </a:p>
        </p:txBody>
      </p:sp>
    </p:spTree>
    <p:extLst>
      <p:ext uri="{BB962C8B-B14F-4D97-AF65-F5344CB8AC3E}">
        <p14:creationId xmlns:p14="http://schemas.microsoft.com/office/powerpoint/2010/main" val="3103847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Achieving the SACE is important if your child wants to study at TAFE or university, but there are also other pathways after secondary school. The SACE also offers the flexibility to move smoothly from high school to employment. </a:t>
            </a:r>
          </a:p>
          <a:p>
            <a:endParaRPr lang="en-AU" b="1" dirty="0"/>
          </a:p>
          <a:p>
            <a:r>
              <a:rPr lang="en-AU" b="1" dirty="0"/>
              <a:t>University pathways</a:t>
            </a:r>
            <a:endParaRPr lang="en-AU" dirty="0"/>
          </a:p>
          <a:p>
            <a:r>
              <a:rPr lang="en-AU" dirty="0"/>
              <a:t>Successful completion of the SACE is the most common way for students to gain entry to local and international universities. </a:t>
            </a:r>
          </a:p>
          <a:p>
            <a:endParaRPr lang="en-AU" dirty="0"/>
          </a:p>
          <a:p>
            <a:r>
              <a:rPr lang="en-AU" dirty="0"/>
              <a:t>To be eligible to apply for university, South Australian students must have:</a:t>
            </a:r>
          </a:p>
          <a:p>
            <a:pPr lvl="0"/>
            <a:r>
              <a:rPr lang="en-AU" dirty="0"/>
              <a:t>completed the SACE with at least 90 credits at Stage 2 </a:t>
            </a:r>
          </a:p>
          <a:p>
            <a:pPr lvl="0"/>
            <a:r>
              <a:rPr lang="en-AU" dirty="0"/>
              <a:t>gained a university aggregate and an ATAR</a:t>
            </a:r>
          </a:p>
          <a:p>
            <a:pPr lvl="0"/>
            <a:r>
              <a:rPr lang="en-AU" dirty="0"/>
              <a:t>met any prerequisite subject requirements for their chosen university course</a:t>
            </a:r>
          </a:p>
          <a:p>
            <a:pPr lvl="0"/>
            <a:r>
              <a:rPr lang="en-AU" dirty="0"/>
              <a:t>complied with rules regarding subject combinations and counting restrictions </a:t>
            </a:r>
          </a:p>
          <a:p>
            <a:endParaRPr lang="en-AU" dirty="0"/>
          </a:p>
          <a:p>
            <a:r>
              <a:rPr lang="en-AU" dirty="0"/>
              <a:t>Application for entry to university courses is made through the South Australian Tertiary Admissions Centre (SATAC). More information is available in the SATAC booklet and on the SATAC website </a:t>
            </a:r>
            <a:r>
              <a:rPr lang="en-AU" u="sng" dirty="0">
                <a:hlinkClick r:id="rId3"/>
              </a:rPr>
              <a:t>www.satac.edu.au</a:t>
            </a:r>
            <a:r>
              <a:rPr lang="en-AU" dirty="0"/>
              <a:t>.</a:t>
            </a:r>
          </a:p>
        </p:txBody>
      </p:sp>
      <p:sp>
        <p:nvSpPr>
          <p:cNvPr id="4" name="Slide Number Placeholder 3"/>
          <p:cNvSpPr>
            <a:spLocks noGrp="1"/>
          </p:cNvSpPr>
          <p:nvPr>
            <p:ph type="sldNum" sz="quarter" idx="10"/>
          </p:nvPr>
        </p:nvSpPr>
        <p:spPr/>
        <p:txBody>
          <a:bodyPr/>
          <a:lstStyle/>
          <a:p>
            <a:fld id="{C773CAAA-2DA0-4EA5-8078-8CBB5B11641F}" type="slidenum">
              <a:rPr lang="en-AU" smtClean="0"/>
              <a:t>23</a:t>
            </a:fld>
            <a:endParaRPr lang="en-AU"/>
          </a:p>
        </p:txBody>
      </p:sp>
    </p:spTree>
    <p:extLst>
      <p:ext uri="{BB962C8B-B14F-4D97-AF65-F5344CB8AC3E}">
        <p14:creationId xmlns:p14="http://schemas.microsoft.com/office/powerpoint/2010/main" val="1670686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TAFE pathways</a:t>
            </a:r>
            <a:endParaRPr lang="en-AU" sz="1200" dirty="0"/>
          </a:p>
          <a:p>
            <a:r>
              <a:rPr lang="en-AU" sz="1200" dirty="0"/>
              <a:t>TAFE SA campuses offer courses to prepare your child for employment in professional, para-professional, technical and trade careers.</a:t>
            </a:r>
            <a:br>
              <a:rPr lang="en-AU" sz="1200" dirty="0"/>
            </a:br>
            <a:endParaRPr lang="en-AU" sz="1200" dirty="0"/>
          </a:p>
          <a:p>
            <a:r>
              <a:rPr lang="en-AU" sz="1200" dirty="0"/>
              <a:t>Entry requirements may vary depending on the level of the qualification. </a:t>
            </a:r>
            <a:br>
              <a:rPr lang="en-AU" sz="1200" dirty="0"/>
            </a:br>
            <a:endParaRPr lang="en-AU" sz="1200" dirty="0"/>
          </a:p>
          <a:p>
            <a:r>
              <a:rPr lang="en-AU" sz="1200" dirty="0"/>
              <a:t>Details of these requirements and a list of all the courses offered by TAFE can be found on the TAFE website</a:t>
            </a:r>
            <a:r>
              <a:rPr lang="en-AU" sz="1300" dirty="0"/>
              <a:t>.</a:t>
            </a:r>
          </a:p>
        </p:txBody>
      </p:sp>
      <p:sp>
        <p:nvSpPr>
          <p:cNvPr id="4" name="Slide Number Placeholder 3"/>
          <p:cNvSpPr>
            <a:spLocks noGrp="1"/>
          </p:cNvSpPr>
          <p:nvPr>
            <p:ph type="sldNum" sz="quarter" idx="10"/>
          </p:nvPr>
        </p:nvSpPr>
        <p:spPr/>
        <p:txBody>
          <a:bodyPr/>
          <a:lstStyle/>
          <a:p>
            <a:fld id="{C773CAAA-2DA0-4EA5-8078-8CBB5B11641F}" type="slidenum">
              <a:rPr lang="en-AU" smtClean="0"/>
              <a:t>24</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Employment and training</a:t>
            </a:r>
            <a:endParaRPr lang="en-AU" dirty="0"/>
          </a:p>
          <a:p>
            <a:r>
              <a:rPr lang="en-AU" dirty="0"/>
              <a:t>The SACE offers the flexibility to move smoothly from high school to employment.</a:t>
            </a:r>
          </a:p>
          <a:p>
            <a:endParaRPr lang="en-US" dirty="0"/>
          </a:p>
          <a:p>
            <a:r>
              <a:rPr lang="en-US" dirty="0"/>
              <a:t>VET courses can count towards their SACE at both Stage 1 and Stage 2. This means they can be working towards, or may even have gained, a VET qualification by the time they finish the SACE – giving them a head start on their career and employment.</a:t>
            </a:r>
          </a:p>
          <a:p>
            <a:endParaRPr lang="en-US" dirty="0"/>
          </a:p>
          <a:p>
            <a:r>
              <a:rPr lang="en-US" dirty="0"/>
              <a:t>After completing their SACE your child can continue with their chosen pathway or start a new one, choosing from a wide range of industry areas, including construction, automotive, electro technology, hospitality, community services, health and information technology.</a:t>
            </a:r>
          </a:p>
          <a:p>
            <a:endParaRPr lang="en-US" dirty="0"/>
          </a:p>
          <a:p>
            <a:r>
              <a:rPr lang="en-US" dirty="0"/>
              <a:t>More information is available at www.skills.sa.gov.au/careers-jobs </a:t>
            </a:r>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25</a:t>
            </a:fld>
            <a:endParaRPr lang="en-AU"/>
          </a:p>
        </p:txBody>
      </p:sp>
    </p:spTree>
    <p:extLst>
      <p:ext uri="{BB962C8B-B14F-4D97-AF65-F5344CB8AC3E}">
        <p14:creationId xmlns:p14="http://schemas.microsoft.com/office/powerpoint/2010/main" val="3455174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Our school </a:t>
            </a:r>
            <a:endParaRPr lang="en-AU" dirty="0"/>
          </a:p>
          <a:p>
            <a:r>
              <a:rPr lang="en-AU" dirty="0"/>
              <a:t>Our school’s SACE coordinator, teachers and other school leaders are here to help and can:</a:t>
            </a:r>
          </a:p>
          <a:p>
            <a:pPr marL="171450" lvl="0" indent="-171450">
              <a:buFont typeface="Arial" panose="020B0604020202020204" pitchFamily="34" charset="0"/>
              <a:buChar char="•"/>
            </a:pPr>
            <a:r>
              <a:rPr lang="en-US" dirty="0"/>
              <a:t>Offer advice and information on the subjects being offered</a:t>
            </a:r>
            <a:endParaRPr lang="en-AU" dirty="0"/>
          </a:p>
          <a:p>
            <a:pPr marL="171450" lvl="0" indent="-171450">
              <a:buFont typeface="Arial" panose="020B0604020202020204" pitchFamily="34" charset="0"/>
              <a:buChar char="•"/>
            </a:pPr>
            <a:r>
              <a:rPr lang="en-AU" dirty="0"/>
              <a:t>Help your child select subjects that suit their interests and plans </a:t>
            </a:r>
          </a:p>
          <a:p>
            <a:pPr marL="171450" lvl="0" indent="-171450">
              <a:buFont typeface="Arial" panose="020B0604020202020204" pitchFamily="34" charset="0"/>
              <a:buChar char="•"/>
            </a:pPr>
            <a:r>
              <a:rPr lang="en-AU" dirty="0"/>
              <a:t>Advise your child about the best subjects to take to prepare for their preferred tertiary education course or area of employment </a:t>
            </a:r>
          </a:p>
          <a:p>
            <a:pPr marL="171450" indent="-171450">
              <a:buFont typeface="Arial" panose="020B0604020202020204" pitchFamily="34" charset="0"/>
              <a:buChar char="•"/>
            </a:pPr>
            <a:r>
              <a:rPr lang="en-AU" dirty="0"/>
              <a:t>Advise your child on vocational education and training (VET) options available to them, through our school or a registered training organisation (RTO). </a:t>
            </a:r>
          </a:p>
        </p:txBody>
      </p:sp>
      <p:sp>
        <p:nvSpPr>
          <p:cNvPr id="4" name="Slide Number Placeholder 3"/>
          <p:cNvSpPr>
            <a:spLocks noGrp="1"/>
          </p:cNvSpPr>
          <p:nvPr>
            <p:ph type="sldNum" sz="quarter" idx="10"/>
          </p:nvPr>
        </p:nvSpPr>
        <p:spPr/>
        <p:txBody>
          <a:bodyPr/>
          <a:lstStyle/>
          <a:p>
            <a:fld id="{C773CAAA-2DA0-4EA5-8078-8CBB5B11641F}" type="slidenum">
              <a:rPr lang="en-AU" smtClean="0"/>
              <a:t>26</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dirty="0"/>
              <a:t>If you are looking for ways to further support your child through their SACE journey, more information can be found under ‘studying the SACE’ on the SACE website </a:t>
            </a:r>
            <a:r>
              <a:rPr lang="en-AU" sz="1300" u="sng" dirty="0">
                <a:hlinkClick r:id="rId3"/>
              </a:rPr>
              <a:t>www.sace.sa.edu.au</a:t>
            </a:r>
            <a:endParaRPr lang="en-AU" sz="1300" dirty="0"/>
          </a:p>
          <a:p>
            <a:r>
              <a:rPr lang="en-AU" sz="1300" dirty="0"/>
              <a:t> </a:t>
            </a:r>
          </a:p>
          <a:p>
            <a:r>
              <a:rPr lang="en-AU" sz="1300" dirty="0"/>
              <a:t>Alternatively contact the SACE Board at:</a:t>
            </a:r>
          </a:p>
          <a:p>
            <a:r>
              <a:rPr lang="en-AU" sz="1300" dirty="0"/>
              <a:t> </a:t>
            </a:r>
          </a:p>
          <a:p>
            <a:r>
              <a:rPr lang="en-AU" sz="1300" dirty="0"/>
              <a:t>60 Greenhill Road, Wayville </a:t>
            </a:r>
          </a:p>
          <a:p>
            <a:r>
              <a:rPr lang="en-AU" sz="1300" dirty="0"/>
              <a:t>South Australia, 5034</a:t>
            </a:r>
          </a:p>
          <a:p>
            <a:r>
              <a:rPr lang="en-AU" sz="1300" dirty="0"/>
              <a:t>8115 4700</a:t>
            </a:r>
          </a:p>
          <a:p>
            <a:r>
              <a:rPr lang="en-AU" sz="1300" u="sng" dirty="0">
                <a:hlinkClick r:id="rId4"/>
              </a:rPr>
              <a:t>SACE.Info@sa.gov.au</a:t>
            </a:r>
            <a:r>
              <a:rPr lang="en-AU" sz="1300" dirty="0"/>
              <a:t>  </a:t>
            </a:r>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27</a:t>
            </a:fld>
            <a:endParaRPr lang="en-AU"/>
          </a:p>
        </p:txBody>
      </p:sp>
    </p:spTree>
    <p:extLst>
      <p:ext uri="{BB962C8B-B14F-4D97-AF65-F5344CB8AC3E}">
        <p14:creationId xmlns:p14="http://schemas.microsoft.com/office/powerpoint/2010/main" val="3482878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28</a:t>
            </a:fld>
            <a:endParaRPr lang="en-AU"/>
          </a:p>
        </p:txBody>
      </p:sp>
    </p:spTree>
    <p:extLst>
      <p:ext uri="{BB962C8B-B14F-4D97-AF65-F5344CB8AC3E}">
        <p14:creationId xmlns:p14="http://schemas.microsoft.com/office/powerpoint/2010/main" val="283272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dirty="0"/>
              <a:t>Tonight</a:t>
            </a:r>
            <a:r>
              <a:rPr lang="en-AU" sz="1200" baseline="0" dirty="0"/>
              <a:t> we will be looking at your child’s SACE journey, how they will become a </a:t>
            </a:r>
            <a:r>
              <a:rPr lang="en-AU" sz="1200" dirty="0"/>
              <a:t>successful and resilient learner, a confident and creative individual and an active and informed citizen who at the end of their</a:t>
            </a:r>
            <a:r>
              <a:rPr lang="en-AU" sz="1200" baseline="0" dirty="0"/>
              <a:t> journey</a:t>
            </a:r>
            <a:r>
              <a:rPr lang="en-AU" sz="1200" dirty="0"/>
              <a:t> will be ready to succeed in further education, training or the workforce.</a:t>
            </a:r>
          </a:p>
          <a:p>
            <a:endParaRPr lang="en-US" sz="1200" dirty="0"/>
          </a:p>
          <a:p>
            <a:r>
              <a:rPr lang="en-US" sz="1200" dirty="0"/>
              <a:t>To start we will take a quick look at how the</a:t>
            </a:r>
            <a:r>
              <a:rPr lang="en-US" sz="1200" baseline="0" dirty="0"/>
              <a:t> SACE </a:t>
            </a:r>
            <a:r>
              <a:rPr lang="en-US" sz="1200" dirty="0"/>
              <a:t>works. </a:t>
            </a:r>
            <a:endParaRPr lang="en-AU" dirty="0"/>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4</a:t>
            </a:fld>
            <a:endParaRPr lang="en-AU"/>
          </a:p>
        </p:txBody>
      </p:sp>
    </p:spTree>
    <p:extLst>
      <p:ext uri="{BB962C8B-B14F-4D97-AF65-F5344CB8AC3E}">
        <p14:creationId xmlns:p14="http://schemas.microsoft.com/office/powerpoint/2010/main" val="272070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Building</a:t>
            </a:r>
            <a:r>
              <a:rPr lang="en-US" i="0" baseline="0" dirty="0"/>
              <a:t> your credits – SACE Animation </a:t>
            </a:r>
            <a:endParaRPr lang="en-AU" i="0" dirty="0"/>
          </a:p>
        </p:txBody>
      </p:sp>
      <p:sp>
        <p:nvSpPr>
          <p:cNvPr id="4" name="Slide Number Placeholder 3"/>
          <p:cNvSpPr>
            <a:spLocks noGrp="1"/>
          </p:cNvSpPr>
          <p:nvPr>
            <p:ph type="sldNum" sz="quarter" idx="10"/>
          </p:nvPr>
        </p:nvSpPr>
        <p:spPr/>
        <p:txBody>
          <a:bodyPr/>
          <a:lstStyle/>
          <a:p>
            <a:fld id="{C773CAAA-2DA0-4EA5-8078-8CBB5B11641F}" type="slidenum">
              <a:rPr lang="en-AU" smtClean="0"/>
              <a:t>5</a:t>
            </a:fld>
            <a:endParaRPr lang="en-AU" dirty="0"/>
          </a:p>
        </p:txBody>
      </p:sp>
    </p:spTree>
    <p:extLst>
      <p:ext uri="{BB962C8B-B14F-4D97-AF65-F5344CB8AC3E}">
        <p14:creationId xmlns:p14="http://schemas.microsoft.com/office/powerpoint/2010/main" val="394910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AU" sz="1200" dirty="0"/>
              <a:t>The SACE Planner outlines the requirements and can help your child with their subject selection.</a:t>
            </a:r>
            <a:br>
              <a:rPr lang="en-AU" sz="1200" dirty="0"/>
            </a:br>
            <a:endParaRPr lang="en-AU" sz="1200" dirty="0"/>
          </a:p>
          <a:p>
            <a:pPr defTabSz="966612">
              <a:defRPr/>
            </a:pPr>
            <a:r>
              <a:rPr lang="en-AU" sz="1200" b="1" dirty="0"/>
              <a:t>TIP:</a:t>
            </a:r>
            <a:r>
              <a:rPr lang="en-AU" sz="1200" dirty="0"/>
              <a:t> When choosing Stage 2 subjects, your child should keep in mind any subjects that are required for the university courses they are interested in. </a:t>
            </a:r>
          </a:p>
          <a:p>
            <a:pPr defTabSz="966612">
              <a:defRPr/>
            </a:pPr>
            <a:endParaRPr lang="en-US" sz="1300" dirty="0"/>
          </a:p>
          <a:p>
            <a:pPr defTabSz="966612">
              <a:defRPr/>
            </a:pPr>
            <a:endParaRPr lang="en-AU" sz="1300" dirty="0"/>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6</a:t>
            </a:fld>
            <a:endParaRPr lang="en-AU"/>
          </a:p>
        </p:txBody>
      </p:sp>
    </p:spTree>
    <p:extLst>
      <p:ext uri="{BB962C8B-B14F-4D97-AF65-F5344CB8AC3E}">
        <p14:creationId xmlns:p14="http://schemas.microsoft.com/office/powerpoint/2010/main" val="2077016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Your child’s SACE journey starts with the Personal Learning Plan (PLP).</a:t>
            </a:r>
          </a:p>
          <a:p>
            <a:endParaRPr lang="en-US" dirty="0"/>
          </a:p>
          <a:p>
            <a:r>
              <a:rPr lang="en-US" b="1" dirty="0"/>
              <a:t>What is the Personal Learning Plan (PLP)?</a:t>
            </a:r>
            <a:endParaRPr lang="en-AU" b="1" dirty="0"/>
          </a:p>
          <a:p>
            <a:r>
              <a:rPr lang="en-US" dirty="0"/>
              <a:t>A 10-credit Stage 1 subject</a:t>
            </a:r>
            <a:endParaRPr lang="en-AU" dirty="0"/>
          </a:p>
          <a:p>
            <a:r>
              <a:rPr lang="en-AU" dirty="0"/>
              <a:t>Encourages your child to think about their choices</a:t>
            </a:r>
          </a:p>
          <a:p>
            <a:pPr lvl="0"/>
            <a:r>
              <a:rPr lang="en-AU" dirty="0"/>
              <a:t>Identifies their interests and strengths</a:t>
            </a:r>
          </a:p>
          <a:p>
            <a:pPr lvl="0"/>
            <a:r>
              <a:rPr lang="en-AU" dirty="0"/>
              <a:t>Sets personal and learning goals</a:t>
            </a:r>
          </a:p>
          <a:p>
            <a:pPr lvl="0"/>
            <a:r>
              <a:rPr lang="en-AU" dirty="0"/>
              <a:t>Look at their future options and consider different career paths</a:t>
            </a:r>
          </a:p>
          <a:p>
            <a:pPr lvl="0"/>
            <a:r>
              <a:rPr lang="en-AU" dirty="0"/>
              <a:t>Creates a solid foundation for Year 11 and Year 12 studies </a:t>
            </a:r>
          </a:p>
          <a:p>
            <a:pPr lvl="0"/>
            <a:r>
              <a:rPr lang="en-AU" dirty="0"/>
              <a:t>Helps identify what subjects they might like to study</a:t>
            </a:r>
          </a:p>
          <a:p>
            <a:pPr lvl="0"/>
            <a:r>
              <a:rPr lang="en-AU" dirty="0"/>
              <a:t>Participate in courses and activities outside school that will help them achieve their goals. </a:t>
            </a:r>
          </a:p>
          <a:p>
            <a:pPr lvl="0"/>
            <a:r>
              <a:rPr lang="en-AU" dirty="0"/>
              <a:t>Your child will need to achieve at least a C grade.</a:t>
            </a:r>
          </a:p>
        </p:txBody>
      </p:sp>
      <p:sp>
        <p:nvSpPr>
          <p:cNvPr id="4" name="Slide Number Placeholder 3"/>
          <p:cNvSpPr>
            <a:spLocks noGrp="1"/>
          </p:cNvSpPr>
          <p:nvPr>
            <p:ph type="sldNum" sz="quarter" idx="10"/>
          </p:nvPr>
        </p:nvSpPr>
        <p:spPr/>
        <p:txBody>
          <a:bodyPr/>
          <a:lstStyle/>
          <a:p>
            <a:fld id="{C773CAAA-2DA0-4EA5-8078-8CBB5B11641F}" type="slidenum">
              <a:rPr lang="en-AU" smtClean="0"/>
              <a:t>7</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Activating Identities and Futures?</a:t>
            </a:r>
          </a:p>
          <a:p>
            <a:r>
              <a:rPr lang="en-US" dirty="0"/>
              <a:t>Students explore ideas related to an area of personal interest through a process of self-directed inquiry.</a:t>
            </a:r>
          </a:p>
          <a:p>
            <a:r>
              <a:rPr lang="en-US" dirty="0"/>
              <a:t>• using your own approach, </a:t>
            </a:r>
            <a:r>
              <a:rPr lang="en-US" dirty="0" err="1"/>
              <a:t>behaviours</a:t>
            </a:r>
            <a:r>
              <a:rPr lang="en-US" dirty="0"/>
              <a:t> and emotions to progress learning</a:t>
            </a:r>
          </a:p>
          <a:p>
            <a:r>
              <a:rPr lang="en-US" dirty="0"/>
              <a:t>• understanding how you think and learn in different </a:t>
            </a:r>
            <a:r>
              <a:rPr lang="en-US" dirty="0" err="1"/>
              <a:t>slituations</a:t>
            </a:r>
            <a:endParaRPr lang="en-US" dirty="0"/>
          </a:p>
          <a:p>
            <a:r>
              <a:rPr lang="en-US" dirty="0"/>
              <a:t>• exploiting your strengths and identifying areas for improvement</a:t>
            </a:r>
          </a:p>
          <a:p>
            <a:r>
              <a:rPr lang="en-US" dirty="0"/>
              <a:t>• stopping and thinking about your own work</a:t>
            </a:r>
          </a:p>
          <a:p>
            <a:r>
              <a:rPr lang="en-US" dirty="0"/>
              <a:t>• revealing and sharing your thinking</a:t>
            </a:r>
          </a:p>
          <a:p>
            <a:endParaRPr lang="en-US" dirty="0"/>
          </a:p>
        </p:txBody>
      </p:sp>
      <p:sp>
        <p:nvSpPr>
          <p:cNvPr id="4" name="Slide Number Placeholder 3"/>
          <p:cNvSpPr>
            <a:spLocks noGrp="1"/>
          </p:cNvSpPr>
          <p:nvPr>
            <p:ph type="sldNum" sz="quarter" idx="10"/>
          </p:nvPr>
        </p:nvSpPr>
        <p:spPr/>
        <p:txBody>
          <a:bodyPr/>
          <a:lstStyle/>
          <a:p>
            <a:fld id="{C773CAAA-2DA0-4EA5-8078-8CBB5B11641F}" type="slidenum">
              <a:rPr lang="en-AU" smtClean="0"/>
              <a:t>8</a:t>
            </a:fld>
            <a:endParaRPr lang="en-AU"/>
          </a:p>
        </p:txBody>
      </p:sp>
    </p:spTree>
    <p:extLst>
      <p:ext uri="{BB962C8B-B14F-4D97-AF65-F5344CB8AC3E}">
        <p14:creationId xmlns:p14="http://schemas.microsoft.com/office/powerpoint/2010/main" val="365861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The SACE is flexible, and caters for learning both in and outside school.</a:t>
            </a:r>
          </a:p>
          <a:p>
            <a:r>
              <a:rPr lang="en-AU" sz="1200" dirty="0"/>
              <a:t> </a:t>
            </a:r>
          </a:p>
          <a:p>
            <a:r>
              <a:rPr lang="en-AU" sz="1200" dirty="0"/>
              <a:t>Students can combine study and part time work, a traineeship or school-based apprenticeship.</a:t>
            </a:r>
          </a:p>
          <a:p>
            <a:r>
              <a:rPr lang="en-AU" sz="1200" dirty="0"/>
              <a:t> </a:t>
            </a:r>
          </a:p>
          <a:p>
            <a:r>
              <a:rPr lang="en-AU" sz="1200" dirty="0"/>
              <a:t>Students can receive credits for a wide range of activities and training: </a:t>
            </a:r>
          </a:p>
          <a:p>
            <a:pPr lvl="0"/>
            <a:r>
              <a:rPr lang="en-AU" sz="1200" dirty="0"/>
              <a:t>SACE subjects</a:t>
            </a:r>
          </a:p>
          <a:p>
            <a:pPr lvl="0"/>
            <a:r>
              <a:rPr lang="en-AU" sz="1200" dirty="0"/>
              <a:t>Vocation education and training (VET)</a:t>
            </a:r>
          </a:p>
          <a:p>
            <a:pPr lvl="0"/>
            <a:r>
              <a:rPr lang="en-AU" sz="1200" dirty="0"/>
              <a:t>Community learning </a:t>
            </a:r>
          </a:p>
          <a:p>
            <a:pPr lvl="0"/>
            <a:r>
              <a:rPr lang="en-AU" sz="1200" dirty="0"/>
              <a:t>University  and TAFE studies</a:t>
            </a:r>
          </a:p>
          <a:p>
            <a:r>
              <a:rPr lang="en-AU" sz="1200" dirty="0"/>
              <a:t> </a:t>
            </a:r>
          </a:p>
          <a:p>
            <a:r>
              <a:rPr lang="en-AU" sz="1200" dirty="0"/>
              <a:t>VET options are available at both Stage 1 and Stage 2 and include a wide range of industry areas, including construction, automotive, electro technology, hospitality, community services, health and information technology.</a:t>
            </a:r>
            <a:br>
              <a:rPr lang="en-AU" sz="1200" dirty="0"/>
            </a:br>
            <a:endParaRPr lang="en-AU" sz="1200" dirty="0"/>
          </a:p>
          <a:p>
            <a:r>
              <a:rPr lang="en-AU" sz="1200" dirty="0"/>
              <a:t>You can find a  range of Stage 1 and 2  subjects offered, vocational education and training (VET) courses plus</a:t>
            </a:r>
            <a:r>
              <a:rPr lang="en-AU" sz="1200" baseline="0" dirty="0"/>
              <a:t> </a:t>
            </a:r>
            <a:r>
              <a:rPr lang="en-AU" sz="1200" dirty="0"/>
              <a:t>other options on the SACE </a:t>
            </a:r>
            <a:r>
              <a:rPr lang="en-AU" sz="1200" dirty="0">
                <a:solidFill>
                  <a:schemeClr val="tx1"/>
                </a:solidFill>
              </a:rPr>
              <a:t>website</a:t>
            </a:r>
            <a:r>
              <a:rPr lang="en-AU" sz="1200" dirty="0">
                <a:solidFill>
                  <a:srgbClr val="FF0000"/>
                </a:solidFill>
              </a:rPr>
              <a:t>. </a:t>
            </a:r>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9</a:t>
            </a:fld>
            <a:endParaRPr lang="en-AU"/>
          </a:p>
        </p:txBody>
      </p:sp>
    </p:spTree>
    <p:extLst>
      <p:ext uri="{BB962C8B-B14F-4D97-AF65-F5344CB8AC3E}">
        <p14:creationId xmlns:p14="http://schemas.microsoft.com/office/powerpoint/2010/main" val="472161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Questions for your child to ask themselves:</a:t>
            </a:r>
          </a:p>
          <a:p>
            <a:pPr marL="171450" lvl="0" indent="-171450">
              <a:buFont typeface="Arial" panose="020B0604020202020204" pitchFamily="34" charset="0"/>
              <a:buChar char="•"/>
            </a:pPr>
            <a:r>
              <a:rPr lang="en-AU" sz="1200" dirty="0"/>
              <a:t>What am I interested in?</a:t>
            </a:r>
          </a:p>
          <a:p>
            <a:pPr marL="171450" lvl="0" indent="-171450">
              <a:buFont typeface="Arial" panose="020B0604020202020204" pitchFamily="34" charset="0"/>
              <a:buChar char="•"/>
            </a:pPr>
            <a:r>
              <a:rPr lang="en-AU" sz="1200" dirty="0"/>
              <a:t>What am I good at?</a:t>
            </a:r>
          </a:p>
          <a:p>
            <a:pPr marL="171450" lvl="0" indent="-171450">
              <a:buFont typeface="Arial" panose="020B0604020202020204" pitchFamily="34" charset="0"/>
              <a:buChar char="•"/>
            </a:pPr>
            <a:r>
              <a:rPr lang="en-AU" sz="1200" dirty="0"/>
              <a:t>What sort of job, or types of work, will help me follow my interests?</a:t>
            </a:r>
          </a:p>
          <a:p>
            <a:pPr marL="171450" lvl="0" indent="-171450">
              <a:buFont typeface="Arial" panose="020B0604020202020204" pitchFamily="34" charset="0"/>
              <a:buChar char="•"/>
            </a:pPr>
            <a:r>
              <a:rPr lang="en-AU" sz="1200" dirty="0"/>
              <a:t>What subjects do I need to study to follow my chosen career pathway?</a:t>
            </a:r>
          </a:p>
          <a:p>
            <a:pPr marL="171450" lvl="0" indent="-171450">
              <a:buFont typeface="Arial" panose="020B0604020202020204" pitchFamily="34" charset="0"/>
              <a:buChar char="•"/>
            </a:pPr>
            <a:r>
              <a:rPr lang="en-AU" sz="1200" dirty="0"/>
              <a:t>What I hope to gain from my studies?</a:t>
            </a:r>
          </a:p>
          <a:p>
            <a:pPr marL="171450" lvl="0" indent="-171450">
              <a:buFont typeface="Arial" panose="020B0604020202020204" pitchFamily="34" charset="0"/>
              <a:buChar char="•"/>
            </a:pPr>
            <a:r>
              <a:rPr lang="en-AU" sz="1200" dirty="0"/>
              <a:t>What have I learned during my PLP course?</a:t>
            </a:r>
          </a:p>
          <a:p>
            <a:endParaRPr lang="en-AU" sz="1200" b="1" dirty="0"/>
          </a:p>
          <a:p>
            <a:r>
              <a:rPr lang="en-AU" sz="1200" b="1" dirty="0"/>
              <a:t>TIP</a:t>
            </a:r>
            <a:r>
              <a:rPr lang="en-AU" sz="1200" dirty="0"/>
              <a:t> – encourage them to try and choose subjects that will open doors to a range of careers within their area of interest </a:t>
            </a:r>
          </a:p>
          <a:p>
            <a:r>
              <a:rPr lang="en-AU" sz="1200" dirty="0"/>
              <a:t> </a:t>
            </a:r>
          </a:p>
          <a:p>
            <a:r>
              <a:rPr lang="en-AU" sz="1200" dirty="0"/>
              <a:t>This will give them greater flexibility if they want to change or modify their choice in the future.</a:t>
            </a:r>
          </a:p>
          <a:p>
            <a:r>
              <a:rPr lang="en-AU" sz="1200" dirty="0"/>
              <a:t> </a:t>
            </a:r>
          </a:p>
          <a:p>
            <a:r>
              <a:rPr lang="en-AU" sz="1200" dirty="0"/>
              <a:t>You can find out more about credits and choosing subjects,</a:t>
            </a:r>
            <a:r>
              <a:rPr lang="en-AU" sz="1200" baseline="0" dirty="0"/>
              <a:t> </a:t>
            </a:r>
            <a:r>
              <a:rPr lang="en-AU" sz="1200" dirty="0"/>
              <a:t>VET courses</a:t>
            </a:r>
            <a:r>
              <a:rPr lang="en-AU" sz="1200" baseline="0" dirty="0"/>
              <a:t> and</a:t>
            </a:r>
            <a:r>
              <a:rPr lang="en-AU" sz="1200" dirty="0"/>
              <a:t> recognised learning on the SACE </a:t>
            </a:r>
            <a:r>
              <a:rPr lang="en-AU" sz="1200" dirty="0">
                <a:solidFill>
                  <a:schemeClr val="tx1"/>
                </a:solidFill>
              </a:rPr>
              <a:t>website</a:t>
            </a:r>
            <a:r>
              <a:rPr lang="en-AU" sz="1200" dirty="0"/>
              <a:t>. </a:t>
            </a:r>
            <a:endParaRPr lang="en-AU" sz="1100" dirty="0"/>
          </a:p>
        </p:txBody>
      </p:sp>
      <p:sp>
        <p:nvSpPr>
          <p:cNvPr id="4" name="Slide Number Placeholder 3"/>
          <p:cNvSpPr>
            <a:spLocks noGrp="1"/>
          </p:cNvSpPr>
          <p:nvPr>
            <p:ph type="sldNum" sz="quarter" idx="10"/>
          </p:nvPr>
        </p:nvSpPr>
        <p:spPr/>
        <p:txBody>
          <a:bodyPr/>
          <a:lstStyle/>
          <a:p>
            <a:fld id="{C773CAAA-2DA0-4EA5-8078-8CBB5B11641F}" type="slidenum">
              <a:rPr lang="en-AU" smtClean="0"/>
              <a:t>10</a:t>
            </a:fld>
            <a:endParaRPr lang="en-AU"/>
          </a:p>
        </p:txBody>
      </p:sp>
    </p:spTree>
    <p:extLst>
      <p:ext uri="{BB962C8B-B14F-4D97-AF65-F5344CB8AC3E}">
        <p14:creationId xmlns:p14="http://schemas.microsoft.com/office/powerpoint/2010/main" val="142907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4FA11954-3D51-40CB-8BB6-FF50000F1C51}" type="datetimeFigureOut">
              <a:rPr lang="en-AU" smtClean="0"/>
              <a:t>4/05/2026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23274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FA11954-3D51-40CB-8BB6-FF50000F1C51}" type="datetimeFigureOut">
              <a:rPr lang="en-AU" smtClean="0"/>
              <a:t>4/05/2026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198611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FA11954-3D51-40CB-8BB6-FF50000F1C51}" type="datetimeFigureOut">
              <a:rPr lang="en-AU" smtClean="0"/>
              <a:t>4/05/2026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258009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FA11954-3D51-40CB-8BB6-FF50000F1C51}" type="datetimeFigureOut">
              <a:rPr lang="en-AU" smtClean="0"/>
              <a:t>4/05/2026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4202675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11954-3D51-40CB-8BB6-FF50000F1C51}" type="datetimeFigureOut">
              <a:rPr lang="en-AU" smtClean="0"/>
              <a:t>4/05/2026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205620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4FA11954-3D51-40CB-8BB6-FF50000F1C51}" type="datetimeFigureOut">
              <a:rPr lang="en-AU" smtClean="0"/>
              <a:t>4/05/2026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248343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FA11954-3D51-40CB-8BB6-FF50000F1C51}" type="datetimeFigureOut">
              <a:rPr lang="en-AU" smtClean="0"/>
              <a:t>4/05/2026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54434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4FA11954-3D51-40CB-8BB6-FF50000F1C51}" type="datetimeFigureOut">
              <a:rPr lang="en-AU" smtClean="0"/>
              <a:t>4/05/2026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46086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1954-3D51-40CB-8BB6-FF50000F1C51}" type="datetimeFigureOut">
              <a:rPr lang="en-AU" smtClean="0"/>
              <a:t>4/05/2026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84183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A11954-3D51-40CB-8BB6-FF50000F1C51}" type="datetimeFigureOut">
              <a:rPr lang="en-AU" smtClean="0"/>
              <a:t>4/05/2026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44242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A11954-3D51-40CB-8BB6-FF50000F1C51}" type="datetimeFigureOut">
              <a:rPr lang="en-AU" smtClean="0"/>
              <a:t>4/05/2026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173016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AB8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11954-3D51-40CB-8BB6-FF50000F1C51}" type="datetimeFigureOut">
              <a:rPr lang="en-AU" smtClean="0"/>
              <a:t>4/05/2026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13999-13F6-4B5C-9A73-2CA33F71EB75}" type="slidenum">
              <a:rPr lang="en-AU" smtClean="0"/>
              <a:t>‹#›</a:t>
            </a:fld>
            <a:endParaRPr lang="en-AU"/>
          </a:p>
        </p:txBody>
      </p:sp>
    </p:spTree>
    <p:extLst>
      <p:ext uri="{BB962C8B-B14F-4D97-AF65-F5344CB8AC3E}">
        <p14:creationId xmlns:p14="http://schemas.microsoft.com/office/powerpoint/2010/main" val="1174181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4W3TT-hQ8hs?feature=oembed"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xA1Jsph8C9Y?feature=oembe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satac.edu.au/adjustment-factors" TargetMode="External"/><Relationship Id="rId5" Type="http://schemas.openxmlformats.org/officeDocument/2006/relationships/hyperlink" Target="https://www.satac.edu.au/scaling" TargetMode="Externa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n-0bsqGN9kc?feature=oembed" TargetMode="External"/><Relationship Id="rId6" Type="http://schemas.openxmlformats.org/officeDocument/2006/relationships/hyperlink" Target="https://www.satac.edu.au/adjustment-factors" TargetMode="External"/><Relationship Id="rId5" Type="http://schemas.openxmlformats.org/officeDocument/2006/relationships/hyperlink" Target="https://www.satac.edu.au/scaling" TargetMode="Externa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hyperlink" Target="mailto:Tammy.Cane985@schools.sa.edu.a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6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a:xfrm>
            <a:off x="2681144" y="2852936"/>
            <a:ext cx="5142178"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WHAT…</a:t>
            </a:r>
            <a:r>
              <a:rPr lang="en-US" sz="1600" dirty="0">
                <a:solidFill>
                  <a:srgbClr val="565A5C"/>
                </a:solidFill>
                <a:latin typeface="Arial" panose="020B0604020202020204" pitchFamily="34" charset="0"/>
                <a:cs typeface="Arial" panose="020B0604020202020204" pitchFamily="34" charset="0"/>
              </a:rPr>
              <a:t> </a:t>
            </a:r>
          </a:p>
        </p:txBody>
      </p:sp>
      <p:sp>
        <p:nvSpPr>
          <p:cNvPr id="9" name="Rectangle 8"/>
          <p:cNvSpPr/>
          <p:nvPr/>
        </p:nvSpPr>
        <p:spPr>
          <a:xfrm>
            <a:off x="2681144" y="3613550"/>
            <a:ext cx="7410430"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What sort of job, or types of work, will help me follow my interests?</a:t>
            </a:r>
          </a:p>
        </p:txBody>
      </p:sp>
      <p:sp>
        <p:nvSpPr>
          <p:cNvPr id="50" name="Rectangle 49"/>
          <p:cNvSpPr/>
          <p:nvPr/>
        </p:nvSpPr>
        <p:spPr>
          <a:xfrm>
            <a:off x="2681144" y="3993857"/>
            <a:ext cx="6715392" cy="830997"/>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What subjects do I need to study to follow my chosen career pathway?</a:t>
            </a:r>
          </a:p>
          <a:p>
            <a:r>
              <a:rPr lang="en-US" sz="1600" dirty="0">
                <a:solidFill>
                  <a:srgbClr val="565A5C"/>
                </a:solidFill>
                <a:latin typeface="Arial" panose="020B0604020202020204" pitchFamily="34" charset="0"/>
                <a:cs typeface="Arial" panose="020B0604020202020204" pitchFamily="34" charset="0"/>
              </a:rPr>
              <a:t>	</a:t>
            </a:r>
            <a:r>
              <a:rPr lang="en-US" sz="1600" b="1" i="1" dirty="0">
                <a:solidFill>
                  <a:srgbClr val="565A5C"/>
                </a:solidFill>
                <a:latin typeface="Arial" panose="020B0604020202020204" pitchFamily="34" charset="0"/>
                <a:cs typeface="Arial" panose="020B0604020202020204" pitchFamily="34" charset="0"/>
              </a:rPr>
              <a:t>Prerequisites?</a:t>
            </a:r>
          </a:p>
          <a:p>
            <a:r>
              <a:rPr lang="en-US" sz="1600" b="1" i="1" dirty="0">
                <a:solidFill>
                  <a:srgbClr val="565A5C"/>
                </a:solidFill>
                <a:latin typeface="Arial" panose="020B0604020202020204" pitchFamily="34" charset="0"/>
                <a:cs typeface="Arial" panose="020B0604020202020204" pitchFamily="34" charset="0"/>
              </a:rPr>
              <a:t>	Assumed Knowledge?</a:t>
            </a:r>
          </a:p>
        </p:txBody>
      </p:sp>
      <p:sp>
        <p:nvSpPr>
          <p:cNvPr id="10" name="Rectangle 9"/>
          <p:cNvSpPr/>
          <p:nvPr/>
        </p:nvSpPr>
        <p:spPr>
          <a:xfrm>
            <a:off x="2681144" y="4824854"/>
            <a:ext cx="3873176" cy="338554"/>
          </a:xfrm>
          <a:prstGeom prst="rect">
            <a:avLst/>
          </a:prstGeom>
        </p:spPr>
        <p:txBody>
          <a:bodyPr wrap="none">
            <a:spAutoFit/>
          </a:bodyPr>
          <a:lstStyle/>
          <a:p>
            <a:pPr lvl="0"/>
            <a:r>
              <a:rPr lang="en-AU" sz="1600" dirty="0">
                <a:solidFill>
                  <a:srgbClr val="565A5C"/>
                </a:solidFill>
                <a:latin typeface="Arial" panose="020B0604020202020204" pitchFamily="34" charset="0"/>
                <a:cs typeface="Arial" panose="020B0604020202020204" pitchFamily="34" charset="0"/>
              </a:rPr>
              <a:t>What do I hope to gain from my studies?</a:t>
            </a:r>
          </a:p>
        </p:txBody>
      </p:sp>
      <p:sp>
        <p:nvSpPr>
          <p:cNvPr id="7" name="Rectangle 6"/>
          <p:cNvSpPr/>
          <p:nvPr/>
        </p:nvSpPr>
        <p:spPr>
          <a:xfrm>
            <a:off x="2681144" y="5205161"/>
            <a:ext cx="4572000" cy="338554"/>
          </a:xfrm>
          <a:prstGeom prst="rect">
            <a:avLst/>
          </a:prstGeom>
        </p:spPr>
        <p:txBody>
          <a:bodyPr>
            <a:spAutoFit/>
          </a:bodyPr>
          <a:lstStyle/>
          <a:p>
            <a:pPr lvl="0"/>
            <a:r>
              <a:rPr lang="en-AU" sz="1600" dirty="0">
                <a:solidFill>
                  <a:srgbClr val="565A5C"/>
                </a:solidFill>
                <a:latin typeface="Arial" panose="020B0604020202020204" pitchFamily="34" charset="0"/>
                <a:cs typeface="Arial" panose="020B0604020202020204" pitchFamily="34" charset="0"/>
              </a:rPr>
              <a:t>What have I learned during my EIF course?</a:t>
            </a:r>
          </a:p>
        </p:txBody>
      </p:sp>
      <p:sp>
        <p:nvSpPr>
          <p:cNvPr id="52" name="Rectangle 51"/>
          <p:cNvSpPr/>
          <p:nvPr/>
        </p:nvSpPr>
        <p:spPr>
          <a:xfrm>
            <a:off x="2681144" y="6093296"/>
            <a:ext cx="7200800" cy="338554"/>
          </a:xfrm>
          <a:prstGeom prst="rect">
            <a:avLst/>
          </a:prstGeom>
        </p:spPr>
        <p:txBody>
          <a:bodyPr wrap="square">
            <a:spAutoFit/>
          </a:bodyPr>
          <a:lstStyle/>
          <a:p>
            <a:r>
              <a:rPr lang="en-AU" sz="1600" dirty="0">
                <a:solidFill>
                  <a:srgbClr val="565A5C"/>
                </a:solidFill>
                <a:latin typeface="Arial" panose="020B0604020202020204" pitchFamily="34" charset="0"/>
                <a:cs typeface="Arial" panose="020B0604020202020204" pitchFamily="34" charset="0"/>
              </a:rPr>
              <a:t>Find</a:t>
            </a:r>
            <a:r>
              <a:rPr lang="en-AU" sz="1600" b="1" dirty="0">
                <a:solidFill>
                  <a:srgbClr val="565A5C"/>
                </a:solidFill>
                <a:latin typeface="Arial" panose="020B0604020202020204" pitchFamily="34" charset="0"/>
                <a:cs typeface="Arial" panose="020B0604020202020204" pitchFamily="34" charset="0"/>
              </a:rPr>
              <a:t> </a:t>
            </a:r>
            <a:r>
              <a:rPr lang="en-AU" sz="1600" dirty="0">
                <a:solidFill>
                  <a:srgbClr val="565A5C"/>
                </a:solidFill>
                <a:latin typeface="Arial" panose="020B0604020202020204" pitchFamily="34" charset="0"/>
                <a:cs typeface="Arial" panose="020B0604020202020204" pitchFamily="34" charset="0"/>
              </a:rPr>
              <a:t>out more</a:t>
            </a:r>
            <a:r>
              <a:rPr lang="en-AU" sz="1600" b="1" dirty="0">
                <a:solidFill>
                  <a:srgbClr val="565A5C"/>
                </a:solidFill>
                <a:latin typeface="Arial" panose="020B0604020202020204" pitchFamily="34" charset="0"/>
                <a:cs typeface="Arial" panose="020B0604020202020204" pitchFamily="34" charset="0"/>
              </a:rPr>
              <a:t> </a:t>
            </a:r>
            <a:r>
              <a:rPr lang="en-AU" sz="1600" dirty="0">
                <a:solidFill>
                  <a:srgbClr val="565A5C"/>
                </a:solidFill>
                <a:latin typeface="Arial" panose="020B0604020202020204" pitchFamily="34" charset="0"/>
                <a:cs typeface="Arial" panose="020B0604020202020204" pitchFamily="34" charset="0"/>
              </a:rPr>
              <a:t>at </a:t>
            </a:r>
            <a:r>
              <a:rPr lang="en-AU" sz="1600" b="1" dirty="0">
                <a:solidFill>
                  <a:srgbClr val="565A5C"/>
                </a:solidFill>
                <a:latin typeface="Arial" panose="020B0604020202020204" pitchFamily="34" charset="0"/>
                <a:cs typeface="Arial" panose="020B0604020202020204" pitchFamily="34" charset="0"/>
              </a:rPr>
              <a:t>sace.sa.edu.au/studying/subjects</a:t>
            </a:r>
            <a:r>
              <a:rPr lang="en-AU" sz="1600" dirty="0">
                <a:solidFill>
                  <a:srgbClr val="565A5C"/>
                </a:solidFill>
                <a:latin typeface="Arial" panose="020B0604020202020204" pitchFamily="34" charset="0"/>
                <a:cs typeface="Arial" panose="020B0604020202020204" pitchFamily="34" charset="0"/>
              </a:rPr>
              <a:t> </a:t>
            </a:r>
            <a:endParaRPr lang="en-US" sz="1600" dirty="0">
              <a:solidFill>
                <a:srgbClr val="565A5C"/>
              </a:solidFill>
              <a:latin typeface="Arial" panose="020B0604020202020204" pitchFamily="34" charset="0"/>
              <a:cs typeface="Arial" panose="020B0604020202020204" pitchFamily="34" charset="0"/>
            </a:endParaRPr>
          </a:p>
        </p:txBody>
      </p:sp>
      <p:sp>
        <p:nvSpPr>
          <p:cNvPr id="15" name="Rectangle 14"/>
          <p:cNvSpPr/>
          <p:nvPr/>
        </p:nvSpPr>
        <p:spPr>
          <a:xfrm>
            <a:off x="2681144" y="3233243"/>
            <a:ext cx="3552576" cy="338554"/>
          </a:xfrm>
          <a:prstGeom prst="rect">
            <a:avLst/>
          </a:prstGeom>
        </p:spPr>
        <p:txBody>
          <a:bodyPr wrap="none">
            <a:spAutoFit/>
          </a:bodyPr>
          <a:lstStyle/>
          <a:p>
            <a:r>
              <a:rPr lang="en-US" sz="1600" dirty="0">
                <a:solidFill>
                  <a:srgbClr val="565A5C"/>
                </a:solidFill>
                <a:latin typeface="Arial" panose="020B0604020202020204" pitchFamily="34" charset="0"/>
                <a:cs typeface="Arial" panose="020B0604020202020204" pitchFamily="34" charset="0"/>
              </a:rPr>
              <a:t>What am I interested in and good at?</a:t>
            </a:r>
          </a:p>
        </p:txBody>
      </p:sp>
    </p:spTree>
    <p:extLst>
      <p:ext uri="{BB962C8B-B14F-4D97-AF65-F5344CB8AC3E}">
        <p14:creationId xmlns:p14="http://schemas.microsoft.com/office/powerpoint/2010/main" val="3740802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7" y="0"/>
            <a:ext cx="9144000" cy="6858000"/>
          </a:xfrm>
          <a:prstGeom prst="rect">
            <a:avLst/>
          </a:prstGeom>
        </p:spPr>
      </p:pic>
      <p:sp>
        <p:nvSpPr>
          <p:cNvPr id="2" name="Title 1"/>
          <p:cNvSpPr>
            <a:spLocks noGrp="1"/>
          </p:cNvSpPr>
          <p:nvPr>
            <p:ph type="title"/>
          </p:nvPr>
        </p:nvSpPr>
        <p:spPr>
          <a:xfrm>
            <a:off x="251520" y="1124744"/>
            <a:ext cx="8229600" cy="1143000"/>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Planning for </a:t>
            </a:r>
            <a:br>
              <a:rPr lang="en-US" sz="7200" b="1" dirty="0">
                <a:solidFill>
                  <a:schemeClr val="bg1"/>
                </a:solidFill>
                <a:latin typeface="Arial" panose="020B0604020202020204" pitchFamily="34" charset="0"/>
                <a:cs typeface="Arial" panose="020B0604020202020204" pitchFamily="34" charset="0"/>
              </a:rPr>
            </a:br>
            <a:endParaRPr lang="en-AU" sz="72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369875" y="2636912"/>
            <a:ext cx="3365665" cy="707886"/>
          </a:xfrm>
          <a:prstGeom prst="rect">
            <a:avLst/>
          </a:prstGeom>
        </p:spPr>
        <p:txBody>
          <a:bodyPr wrap="square">
            <a:spAutoFit/>
          </a:bodyPr>
          <a:lstStyle/>
          <a:p>
            <a:r>
              <a:rPr lang="en-AU" sz="2000" dirty="0">
                <a:solidFill>
                  <a:schemeClr val="bg1"/>
                </a:solidFill>
                <a:latin typeface="Arial" panose="020B0604020202020204" pitchFamily="34" charset="0"/>
                <a:cs typeface="Arial" panose="020B0604020202020204" pitchFamily="34" charset="0"/>
              </a:rPr>
              <a:t>COMPULSORY</a:t>
            </a:r>
          </a:p>
          <a:p>
            <a:r>
              <a:rPr lang="en-AU" sz="2000" dirty="0">
                <a:solidFill>
                  <a:schemeClr val="bg1"/>
                </a:solidFill>
                <a:latin typeface="Arial" panose="020B0604020202020204" pitchFamily="34" charset="0"/>
                <a:cs typeface="Arial" panose="020B0604020202020204" pitchFamily="34" charset="0"/>
              </a:rPr>
              <a:t>REQUIREMENTS</a:t>
            </a:r>
          </a:p>
        </p:txBody>
      </p:sp>
      <p:sp>
        <p:nvSpPr>
          <p:cNvPr id="8" name="Rectangle 7"/>
          <p:cNvSpPr/>
          <p:nvPr/>
        </p:nvSpPr>
        <p:spPr>
          <a:xfrm>
            <a:off x="369876" y="1475656"/>
            <a:ext cx="3365665" cy="1200329"/>
          </a:xfrm>
          <a:prstGeom prst="rect">
            <a:avLst/>
          </a:prstGeom>
        </p:spPr>
        <p:txBody>
          <a:bodyPr wrap="none">
            <a:spAutoFit/>
          </a:bodyPr>
          <a:lstStyle/>
          <a:p>
            <a:r>
              <a:rPr lang="en-US" sz="7200" b="1" dirty="0">
                <a:solidFill>
                  <a:schemeClr val="bg1"/>
                </a:solidFill>
                <a:latin typeface="Arial" panose="020B0604020202020204" pitchFamily="34" charset="0"/>
                <a:cs typeface="Arial" panose="020B0604020202020204" pitchFamily="34" charset="0"/>
              </a:rPr>
              <a:t>Year 11</a:t>
            </a:r>
            <a:endParaRPr lang="en-AU" sz="7200" dirty="0"/>
          </a:p>
        </p:txBody>
      </p:sp>
      <p:grpSp>
        <p:nvGrpSpPr>
          <p:cNvPr id="10" name="Group 9"/>
          <p:cNvGrpSpPr/>
          <p:nvPr/>
        </p:nvGrpSpPr>
        <p:grpSpPr>
          <a:xfrm>
            <a:off x="1710406" y="2996952"/>
            <a:ext cx="6822034" cy="3315017"/>
            <a:chOff x="1710406" y="2996952"/>
            <a:chExt cx="6822034" cy="3315017"/>
          </a:xfrm>
        </p:grpSpPr>
        <p:sp>
          <p:nvSpPr>
            <p:cNvPr id="22" name="Oval 21"/>
            <p:cNvSpPr/>
            <p:nvPr/>
          </p:nvSpPr>
          <p:spPr>
            <a:xfrm>
              <a:off x="1767948" y="3057143"/>
              <a:ext cx="3254826" cy="3254826"/>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3" name="Oval 22"/>
            <p:cNvSpPr/>
            <p:nvPr/>
          </p:nvSpPr>
          <p:spPr>
            <a:xfrm>
              <a:off x="5277614" y="2996952"/>
              <a:ext cx="3254826" cy="3254826"/>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grpSp>
          <p:nvGrpSpPr>
            <p:cNvPr id="19" name="Group 18"/>
            <p:cNvGrpSpPr/>
            <p:nvPr/>
          </p:nvGrpSpPr>
          <p:grpSpPr>
            <a:xfrm>
              <a:off x="5670846" y="3600306"/>
              <a:ext cx="2520280" cy="2492990"/>
              <a:chOff x="2803383" y="3040608"/>
              <a:chExt cx="2520280" cy="2492990"/>
            </a:xfrm>
          </p:grpSpPr>
          <p:sp>
            <p:nvSpPr>
              <p:cNvPr id="12" name="Rectangle 11"/>
              <p:cNvSpPr/>
              <p:nvPr/>
            </p:nvSpPr>
            <p:spPr>
              <a:xfrm>
                <a:off x="2803383" y="3040608"/>
                <a:ext cx="2520280" cy="2492990"/>
              </a:xfrm>
              <a:prstGeom prst="rect">
                <a:avLst/>
              </a:prstGeom>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At least 1 Semester </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of </a:t>
                </a:r>
                <a:r>
                  <a:rPr lang="en-US" sz="3600" dirty="0" err="1">
                    <a:solidFill>
                      <a:schemeClr val="bg1"/>
                    </a:solidFill>
                    <a:latin typeface="Arial" panose="020B0604020202020204" pitchFamily="34" charset="0"/>
                    <a:cs typeface="Arial" panose="020B0604020202020204" pitchFamily="34" charset="0"/>
                  </a:rPr>
                  <a:t>Maths</a:t>
                </a:r>
                <a:endParaRPr lang="en-US" sz="3600" dirty="0">
                  <a:solidFill>
                    <a:schemeClr val="bg1"/>
                  </a:solidFill>
                  <a:latin typeface="Arial" panose="020B0604020202020204" pitchFamily="34" charset="0"/>
                  <a:cs typeface="Arial" panose="020B0604020202020204" pitchFamily="34" charset="0"/>
                </a:endParaRPr>
              </a:p>
              <a:p>
                <a:pPr algn="ctr"/>
                <a:endParaRPr lang="en-US" sz="48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451455" y="4941168"/>
                <a:ext cx="1184940" cy="369332"/>
              </a:xfrm>
              <a:prstGeom prst="rect">
                <a:avLst/>
              </a:prstGeom>
            </p:spPr>
            <p:txBody>
              <a:bodyPr wrap="none">
                <a:spAutoFit/>
              </a:bodyPr>
              <a:lstStyle/>
              <a:p>
                <a:r>
                  <a:rPr lang="en-AU" dirty="0">
                    <a:solidFill>
                      <a:schemeClr val="bg1"/>
                    </a:solidFill>
                    <a:latin typeface="Arial" panose="020B0604020202020204" pitchFamily="34" charset="0"/>
                    <a:cs typeface="Arial" panose="020B0604020202020204" pitchFamily="34" charset="0"/>
                  </a:rPr>
                  <a:t>10 credits</a:t>
                </a:r>
              </a:p>
            </p:txBody>
          </p:sp>
        </p:grpSp>
        <p:sp>
          <p:nvSpPr>
            <p:cNvPr id="24" name="Rectangle 23"/>
            <p:cNvSpPr/>
            <p:nvPr/>
          </p:nvSpPr>
          <p:spPr>
            <a:xfrm>
              <a:off x="1710406" y="3600306"/>
              <a:ext cx="3355442" cy="2492990"/>
            </a:xfrm>
            <a:prstGeom prst="rect">
              <a:avLst/>
            </a:prstGeom>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At least 2 Semesters </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of English</a:t>
              </a:r>
            </a:p>
            <a:p>
              <a:pPr algn="ctr"/>
              <a:endParaRPr lang="en-US" sz="4800" dirty="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2802891" y="5515332"/>
              <a:ext cx="1184940" cy="369332"/>
            </a:xfrm>
            <a:prstGeom prst="rect">
              <a:avLst/>
            </a:prstGeom>
          </p:spPr>
          <p:txBody>
            <a:bodyPr wrap="none">
              <a:spAutoFit/>
            </a:bodyPr>
            <a:lstStyle/>
            <a:p>
              <a:r>
                <a:rPr lang="en-AU" dirty="0">
                  <a:solidFill>
                    <a:schemeClr val="bg1"/>
                  </a:solidFill>
                  <a:latin typeface="Arial" panose="020B0604020202020204" pitchFamily="34" charset="0"/>
                  <a:cs typeface="Arial" panose="020B0604020202020204" pitchFamily="34" charset="0"/>
                </a:rPr>
                <a:t>20 credits</a:t>
              </a:r>
            </a:p>
          </p:txBody>
        </p:sp>
      </p:grpSp>
      <p:sp>
        <p:nvSpPr>
          <p:cNvPr id="4" name="Rounded Rectangle 10">
            <a:extLst>
              <a:ext uri="{FF2B5EF4-FFF2-40B4-BE49-F238E27FC236}">
                <a16:creationId xmlns:a16="http://schemas.microsoft.com/office/drawing/2014/main" id="{053DF7FA-5EF8-7118-8A2A-054A387837DE}"/>
              </a:ext>
            </a:extLst>
          </p:cNvPr>
          <p:cNvSpPr/>
          <p:nvPr/>
        </p:nvSpPr>
        <p:spPr>
          <a:xfrm>
            <a:off x="624369" y="6238541"/>
            <a:ext cx="7920881"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BD2E5FFE-BDE5-D78A-7E13-BDEFA72D9A5C}"/>
              </a:ext>
            </a:extLst>
          </p:cNvPr>
          <p:cNvSpPr/>
          <p:nvPr/>
        </p:nvSpPr>
        <p:spPr>
          <a:xfrm>
            <a:off x="1251938" y="6348804"/>
            <a:ext cx="8202518"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NHS Course Counselling in Term 3 – With Student, Parent &amp; HG Teacher</a:t>
            </a:r>
          </a:p>
        </p:txBody>
      </p:sp>
      <p:sp>
        <p:nvSpPr>
          <p:cNvPr id="9" name="Oval 8">
            <a:extLst>
              <a:ext uri="{FF2B5EF4-FFF2-40B4-BE49-F238E27FC236}">
                <a16:creationId xmlns:a16="http://schemas.microsoft.com/office/drawing/2014/main" id="{9F948FC6-E8F9-4953-3CDA-42D9215211DE}"/>
              </a:ext>
            </a:extLst>
          </p:cNvPr>
          <p:cNvSpPr/>
          <p:nvPr/>
        </p:nvSpPr>
        <p:spPr>
          <a:xfrm>
            <a:off x="5988129" y="331234"/>
            <a:ext cx="2492991" cy="2492991"/>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CAAE870-957B-0F72-5D3C-0077F99DF931}"/>
              </a:ext>
            </a:extLst>
          </p:cNvPr>
          <p:cNvSpPr/>
          <p:nvPr/>
        </p:nvSpPr>
        <p:spPr>
          <a:xfrm>
            <a:off x="5930587" y="696079"/>
            <a:ext cx="2570057" cy="1938992"/>
          </a:xfrm>
          <a:prstGeom prst="rect">
            <a:avLst/>
          </a:prstGeom>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AIF</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1 Semester</a:t>
            </a:r>
          </a:p>
          <a:p>
            <a:pPr algn="ctr"/>
            <a:endParaRPr lang="en-US" sz="48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513BBB62-5C4A-D9AC-3419-6C11C5CE8074}"/>
              </a:ext>
            </a:extLst>
          </p:cNvPr>
          <p:cNvSpPr/>
          <p:nvPr/>
        </p:nvSpPr>
        <p:spPr>
          <a:xfrm>
            <a:off x="6623145" y="2023644"/>
            <a:ext cx="1236236" cy="369332"/>
          </a:xfrm>
          <a:prstGeom prst="rect">
            <a:avLst/>
          </a:prstGeom>
        </p:spPr>
        <p:txBody>
          <a:bodyPr wrap="none">
            <a:spAutoFit/>
          </a:bodyPr>
          <a:lstStyle/>
          <a:p>
            <a:r>
              <a:rPr lang="en-AU" dirty="0">
                <a:solidFill>
                  <a:schemeClr val="bg1"/>
                </a:solidFill>
                <a:latin typeface="Arial" panose="020B0604020202020204" pitchFamily="34" charset="0"/>
                <a:cs typeface="Arial" panose="020B0604020202020204" pitchFamily="34" charset="0"/>
              </a:rPr>
              <a:t>10 Credits</a:t>
            </a:r>
          </a:p>
        </p:txBody>
      </p:sp>
      <p:pic>
        <p:nvPicPr>
          <p:cNvPr id="1026" name="Picture 2" descr="Home - Naracoorte High School">
            <a:extLst>
              <a:ext uri="{FF2B5EF4-FFF2-40B4-BE49-F238E27FC236}">
                <a16:creationId xmlns:a16="http://schemas.microsoft.com/office/drawing/2014/main" id="{19E0A048-35DD-2B8F-4167-FEAFC1BF16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98" y="3513203"/>
            <a:ext cx="1313261" cy="142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45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2" name="Title 1"/>
          <p:cNvSpPr>
            <a:spLocks noGrp="1"/>
          </p:cNvSpPr>
          <p:nvPr>
            <p:ph type="title"/>
          </p:nvPr>
        </p:nvSpPr>
        <p:spPr>
          <a:xfrm>
            <a:off x="421196" y="773832"/>
            <a:ext cx="8229600" cy="1143000"/>
          </a:xfrm>
        </p:spPr>
        <p:txBody>
          <a:bodyPr>
            <a:noAutofit/>
          </a:bodyPr>
          <a:lstStyle/>
          <a:p>
            <a:pPr algn="l"/>
            <a:r>
              <a:rPr lang="en-US" sz="7200" b="1" dirty="0">
                <a:solidFill>
                  <a:schemeClr val="bg1"/>
                </a:solidFill>
                <a:latin typeface="Arial" panose="020B0604020202020204" pitchFamily="34" charset="0"/>
                <a:cs typeface="Arial" panose="020B0604020202020204" pitchFamily="34" charset="0"/>
              </a:rPr>
              <a:t>Planning for </a:t>
            </a:r>
            <a:br>
              <a:rPr lang="en-US" sz="7200" b="1" dirty="0">
                <a:solidFill>
                  <a:schemeClr val="bg1"/>
                </a:solidFill>
                <a:latin typeface="Arial" panose="020B0604020202020204" pitchFamily="34" charset="0"/>
                <a:cs typeface="Arial" panose="020B0604020202020204" pitchFamily="34" charset="0"/>
              </a:rPr>
            </a:br>
            <a:r>
              <a:rPr lang="en-US" sz="7200" b="1" dirty="0">
                <a:solidFill>
                  <a:schemeClr val="bg1"/>
                </a:solidFill>
                <a:latin typeface="Arial" panose="020B0604020202020204" pitchFamily="34" charset="0"/>
                <a:cs typeface="Arial" panose="020B0604020202020204" pitchFamily="34" charset="0"/>
              </a:rPr>
              <a:t>Year 12</a:t>
            </a:r>
            <a:endParaRPr lang="en-AU" sz="72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551228" y="2492896"/>
            <a:ext cx="3804748" cy="2308324"/>
          </a:xfrm>
          <a:prstGeom prst="rect">
            <a:avLst/>
          </a:prstGeom>
        </p:spPr>
        <p:txBody>
          <a:bodyPr wrap="square">
            <a:spAutoFit/>
          </a:bodyPr>
          <a:lstStyle/>
          <a:p>
            <a:r>
              <a:rPr lang="en-US" sz="3600" dirty="0">
                <a:solidFill>
                  <a:schemeClr val="bg1"/>
                </a:solidFill>
                <a:latin typeface="Arial" panose="020B0604020202020204" pitchFamily="34" charset="0"/>
                <a:cs typeface="Arial" panose="020B0604020202020204" pitchFamily="34" charset="0"/>
              </a:rPr>
              <a:t>AIF is the only compulsory Stage 2 subject</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(year 11 at NHS). </a:t>
            </a:r>
          </a:p>
        </p:txBody>
      </p:sp>
      <p:grpSp>
        <p:nvGrpSpPr>
          <p:cNvPr id="3" name="Group 2"/>
          <p:cNvGrpSpPr/>
          <p:nvPr/>
        </p:nvGrpSpPr>
        <p:grpSpPr>
          <a:xfrm>
            <a:off x="-3204864" y="5575975"/>
            <a:ext cx="12348863" cy="517321"/>
            <a:chOff x="-2916833" y="5575975"/>
            <a:chExt cx="11128584" cy="517321"/>
          </a:xfrm>
        </p:grpSpPr>
        <p:sp>
          <p:nvSpPr>
            <p:cNvPr id="11" name="Rounded Rectangle 10"/>
            <p:cNvSpPr/>
            <p:nvPr/>
          </p:nvSpPr>
          <p:spPr>
            <a:xfrm>
              <a:off x="-2916833" y="5575975"/>
              <a:ext cx="7920881"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p:cNvSpPr/>
            <p:nvPr/>
          </p:nvSpPr>
          <p:spPr>
            <a:xfrm>
              <a:off x="9233" y="5661117"/>
              <a:ext cx="8202518"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4 Subjects for an ATAR. 3 Subjects for SACE Certificate</a:t>
              </a:r>
            </a:p>
          </p:txBody>
        </p:sp>
      </p:grpSp>
      <p:grpSp>
        <p:nvGrpSpPr>
          <p:cNvPr id="15" name="Group 14">
            <a:extLst>
              <a:ext uri="{FF2B5EF4-FFF2-40B4-BE49-F238E27FC236}">
                <a16:creationId xmlns:a16="http://schemas.microsoft.com/office/drawing/2014/main" id="{6D5F4E03-B832-6B0D-B857-80A8D1A8593B}"/>
              </a:ext>
            </a:extLst>
          </p:cNvPr>
          <p:cNvGrpSpPr/>
          <p:nvPr/>
        </p:nvGrpSpPr>
        <p:grpSpPr>
          <a:xfrm>
            <a:off x="-861258" y="6224047"/>
            <a:ext cx="9073009" cy="517321"/>
            <a:chOff x="-324545" y="5596528"/>
            <a:chExt cx="9073009" cy="517321"/>
          </a:xfrm>
        </p:grpSpPr>
        <p:sp>
          <p:nvSpPr>
            <p:cNvPr id="16" name="Rounded Rectangle 10">
              <a:extLst>
                <a:ext uri="{FF2B5EF4-FFF2-40B4-BE49-F238E27FC236}">
                  <a16:creationId xmlns:a16="http://schemas.microsoft.com/office/drawing/2014/main" id="{7084BA5F-9903-A914-27E0-B7C2703F05B5}"/>
                </a:ext>
              </a:extLst>
            </p:cNvPr>
            <p:cNvSpPr/>
            <p:nvPr/>
          </p:nvSpPr>
          <p:spPr>
            <a:xfrm>
              <a:off x="-324545" y="5596528"/>
              <a:ext cx="9073008"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Rectangle 17">
              <a:extLst>
                <a:ext uri="{FF2B5EF4-FFF2-40B4-BE49-F238E27FC236}">
                  <a16:creationId xmlns:a16="http://schemas.microsoft.com/office/drawing/2014/main" id="{0791CAA9-4807-F955-F6D5-E2A3F27AC77C}"/>
                </a:ext>
              </a:extLst>
            </p:cNvPr>
            <p:cNvSpPr/>
            <p:nvPr/>
          </p:nvSpPr>
          <p:spPr>
            <a:xfrm>
              <a:off x="545946" y="5679853"/>
              <a:ext cx="8202518"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NHS Course Counselling in Term 3 – with Student, Parent &amp; House Leader / HG Teacher</a:t>
              </a:r>
            </a:p>
          </p:txBody>
        </p:sp>
      </p:grpSp>
      <p:grpSp>
        <p:nvGrpSpPr>
          <p:cNvPr id="19" name="Group 18">
            <a:extLst>
              <a:ext uri="{FF2B5EF4-FFF2-40B4-BE49-F238E27FC236}">
                <a16:creationId xmlns:a16="http://schemas.microsoft.com/office/drawing/2014/main" id="{2C6C7FD8-4309-6B89-2DC6-7CF5D968EACD}"/>
              </a:ext>
            </a:extLst>
          </p:cNvPr>
          <p:cNvGrpSpPr/>
          <p:nvPr/>
        </p:nvGrpSpPr>
        <p:grpSpPr>
          <a:xfrm>
            <a:off x="-2916832" y="4927903"/>
            <a:ext cx="11128583" cy="517321"/>
            <a:chOff x="-2916833" y="5575975"/>
            <a:chExt cx="11128583" cy="517321"/>
          </a:xfrm>
        </p:grpSpPr>
        <p:sp>
          <p:nvSpPr>
            <p:cNvPr id="20" name="Rounded Rectangle 10">
              <a:extLst>
                <a:ext uri="{FF2B5EF4-FFF2-40B4-BE49-F238E27FC236}">
                  <a16:creationId xmlns:a16="http://schemas.microsoft.com/office/drawing/2014/main" id="{6FC7F73F-4AF5-8246-6741-6B74093596F6}"/>
                </a:ext>
              </a:extLst>
            </p:cNvPr>
            <p:cNvSpPr/>
            <p:nvPr/>
          </p:nvSpPr>
          <p:spPr>
            <a:xfrm>
              <a:off x="-2916833" y="5575975"/>
              <a:ext cx="10441160" cy="5173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a:extLst>
                <a:ext uri="{FF2B5EF4-FFF2-40B4-BE49-F238E27FC236}">
                  <a16:creationId xmlns:a16="http://schemas.microsoft.com/office/drawing/2014/main" id="{527EF642-7456-2B8B-F761-8933517695F7}"/>
                </a:ext>
              </a:extLst>
            </p:cNvPr>
            <p:cNvSpPr/>
            <p:nvPr/>
          </p:nvSpPr>
          <p:spPr>
            <a:xfrm>
              <a:off x="9232" y="5679442"/>
              <a:ext cx="8202518"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All subjects are whole year, 20 credit subjects, requiring at least a C grade.</a:t>
              </a:r>
            </a:p>
          </p:txBody>
        </p:sp>
      </p:grpSp>
      <p:pic>
        <p:nvPicPr>
          <p:cNvPr id="2050" name="Picture 2" descr="Home - Naracoorte High School">
            <a:extLst>
              <a:ext uri="{FF2B5EF4-FFF2-40B4-BE49-F238E27FC236}">
                <a16:creationId xmlns:a16="http://schemas.microsoft.com/office/drawing/2014/main" id="{63BE076D-2555-FE79-4525-BCCD3C54E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116632"/>
            <a:ext cx="1424667" cy="1544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4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5717582" y="2670011"/>
            <a:ext cx="3276364" cy="830997"/>
          </a:xfrm>
          <a:prstGeom prst="rect">
            <a:avLst/>
          </a:prstGeom>
        </p:spPr>
        <p:txBody>
          <a:bodyPr wrap="square">
            <a:spAutoFit/>
          </a:bodyPr>
          <a:lstStyle/>
          <a:p>
            <a:r>
              <a:rPr lang="en-AU" sz="1600" b="1" dirty="0">
                <a:solidFill>
                  <a:srgbClr val="565A5C"/>
                </a:solidFill>
                <a:latin typeface="Arial" panose="020B0604020202020204" pitchFamily="34" charset="0"/>
                <a:cs typeface="Arial" panose="020B0604020202020204" pitchFamily="34" charset="0"/>
              </a:rPr>
              <a:t>STAGE 1 </a:t>
            </a:r>
            <a:r>
              <a:rPr lang="en-AU" sz="1600" dirty="0">
                <a:solidFill>
                  <a:srgbClr val="565A5C"/>
                </a:solidFill>
                <a:latin typeface="Arial" panose="020B0604020202020204" pitchFamily="34" charset="0"/>
                <a:cs typeface="Arial" panose="020B0604020202020204" pitchFamily="34" charset="0"/>
              </a:rPr>
              <a:t>is school assessed </a:t>
            </a:r>
            <a:r>
              <a:rPr lang="en-US" sz="1600" dirty="0">
                <a:solidFill>
                  <a:srgbClr val="565A5C"/>
                </a:solidFill>
                <a:latin typeface="Arial" panose="020B0604020202020204" pitchFamily="34" charset="0"/>
                <a:cs typeface="Arial" panose="020B0604020202020204" pitchFamily="34" charset="0"/>
              </a:rPr>
              <a:t>Grading: A to E </a:t>
            </a:r>
          </a:p>
          <a:p>
            <a:endParaRPr lang="en-AU" sz="1600" dirty="0">
              <a:solidFill>
                <a:srgbClr val="565A5C"/>
              </a:solidFill>
              <a:latin typeface="Arial" panose="020B0604020202020204" pitchFamily="34" charset="0"/>
              <a:cs typeface="Arial" panose="020B0604020202020204" pitchFamily="34" charset="0"/>
            </a:endParaRPr>
          </a:p>
        </p:txBody>
      </p:sp>
      <p:sp>
        <p:nvSpPr>
          <p:cNvPr id="10" name="Rectangle 9"/>
          <p:cNvSpPr/>
          <p:nvPr/>
        </p:nvSpPr>
        <p:spPr>
          <a:xfrm>
            <a:off x="5717582" y="3480398"/>
            <a:ext cx="3854828" cy="1077218"/>
          </a:xfrm>
          <a:prstGeom prst="rect">
            <a:avLst/>
          </a:prstGeom>
        </p:spPr>
        <p:txBody>
          <a:bodyPr wrap="square">
            <a:spAutoFit/>
          </a:bodyPr>
          <a:lstStyle/>
          <a:p>
            <a:r>
              <a:rPr lang="en-AU" sz="1600" b="1" dirty="0">
                <a:solidFill>
                  <a:srgbClr val="565A5C"/>
                </a:solidFill>
                <a:latin typeface="Arial" panose="020B0604020202020204" pitchFamily="34" charset="0"/>
                <a:cs typeface="Arial" panose="020B0604020202020204" pitchFamily="34" charset="0"/>
              </a:rPr>
              <a:t>STAGE 2 </a:t>
            </a:r>
            <a:r>
              <a:rPr lang="en-AU" sz="1600" dirty="0">
                <a:solidFill>
                  <a:srgbClr val="565A5C"/>
                </a:solidFill>
                <a:latin typeface="Arial" panose="020B0604020202020204" pitchFamily="34" charset="0"/>
                <a:cs typeface="Arial" panose="020B0604020202020204" pitchFamily="34" charset="0"/>
              </a:rPr>
              <a:t>is a shared </a:t>
            </a:r>
            <a:br>
              <a:rPr lang="en-AU" sz="1600" dirty="0">
                <a:solidFill>
                  <a:srgbClr val="565A5C"/>
                </a:solidFill>
                <a:latin typeface="Arial" panose="020B0604020202020204" pitchFamily="34" charset="0"/>
                <a:cs typeface="Arial" panose="020B0604020202020204" pitchFamily="34" charset="0"/>
              </a:rPr>
            </a:br>
            <a:r>
              <a:rPr lang="en-AU" sz="1600" dirty="0">
                <a:solidFill>
                  <a:srgbClr val="565A5C"/>
                </a:solidFill>
                <a:latin typeface="Arial" panose="020B0604020202020204" pitchFamily="34" charset="0"/>
                <a:cs typeface="Arial" panose="020B0604020202020204" pitchFamily="34" charset="0"/>
              </a:rPr>
              <a:t>responsibility between our </a:t>
            </a:r>
            <a:br>
              <a:rPr lang="en-AU" sz="1600" dirty="0">
                <a:solidFill>
                  <a:srgbClr val="565A5C"/>
                </a:solidFill>
                <a:latin typeface="Arial" panose="020B0604020202020204" pitchFamily="34" charset="0"/>
                <a:cs typeface="Arial" panose="020B0604020202020204" pitchFamily="34" charset="0"/>
              </a:rPr>
            </a:br>
            <a:r>
              <a:rPr lang="en-AU" sz="1600" dirty="0">
                <a:solidFill>
                  <a:srgbClr val="565A5C"/>
                </a:solidFill>
                <a:latin typeface="Arial" panose="020B0604020202020204" pitchFamily="34" charset="0"/>
                <a:cs typeface="Arial" panose="020B0604020202020204" pitchFamily="34" charset="0"/>
              </a:rPr>
              <a:t>school and the SACE Board.</a:t>
            </a:r>
            <a:br>
              <a:rPr lang="en-AU" sz="1600" dirty="0">
                <a:solidFill>
                  <a:srgbClr val="565A5C"/>
                </a:solidFill>
                <a:latin typeface="Arial" panose="020B0604020202020204" pitchFamily="34" charset="0"/>
                <a:cs typeface="Arial" panose="020B0604020202020204" pitchFamily="34" charset="0"/>
              </a:rPr>
            </a:br>
            <a:r>
              <a:rPr lang="en-AU" sz="1600" dirty="0">
                <a:solidFill>
                  <a:srgbClr val="565A5C"/>
                </a:solidFill>
                <a:latin typeface="Arial" panose="020B0604020202020204" pitchFamily="34" charset="0"/>
                <a:cs typeface="Arial" panose="020B0604020202020204" pitchFamily="34" charset="0"/>
              </a:rPr>
              <a:t>Grading: </a:t>
            </a:r>
            <a:r>
              <a:rPr lang="en-US" sz="1600" dirty="0">
                <a:solidFill>
                  <a:srgbClr val="565A5C"/>
                </a:solidFill>
                <a:latin typeface="Arial" panose="020B0604020202020204" pitchFamily="34" charset="0"/>
                <a:cs typeface="Arial" panose="020B0604020202020204" pitchFamily="34" charset="0"/>
              </a:rPr>
              <a:t>A+ to E– </a:t>
            </a:r>
            <a:endParaRPr lang="en-AU" sz="1600" dirty="0">
              <a:solidFill>
                <a:srgbClr val="565A5C"/>
              </a:solidFill>
              <a:latin typeface="Arial" panose="020B0604020202020204" pitchFamily="34" charset="0"/>
              <a:cs typeface="Arial" panose="020B0604020202020204" pitchFamily="34" charset="0"/>
            </a:endParaRPr>
          </a:p>
        </p:txBody>
      </p:sp>
      <p:sp>
        <p:nvSpPr>
          <p:cNvPr id="13" name="Rectangle 12"/>
          <p:cNvSpPr/>
          <p:nvPr/>
        </p:nvSpPr>
        <p:spPr>
          <a:xfrm>
            <a:off x="5717582" y="764704"/>
            <a:ext cx="3966986" cy="1077218"/>
          </a:xfrm>
          <a:prstGeom prst="rect">
            <a:avLst/>
          </a:prstGeom>
        </p:spPr>
        <p:txBody>
          <a:bodyPr wrap="square">
            <a:spAutoFit/>
          </a:bodyPr>
          <a:lstStyle/>
          <a:p>
            <a:pPr lvl="0"/>
            <a:r>
              <a:rPr lang="en-US" sz="1600" b="1" dirty="0">
                <a:solidFill>
                  <a:srgbClr val="565A5C"/>
                </a:solidFill>
                <a:latin typeface="Arial" panose="020B0604020202020204" pitchFamily="34" charset="0"/>
                <a:cs typeface="Arial" panose="020B0604020202020204" pitchFamily="34" charset="0"/>
              </a:rPr>
              <a:t>PERFORMANCE STANDARDS</a:t>
            </a:r>
            <a:endParaRPr lang="en-AU" sz="1600" b="1" dirty="0">
              <a:solidFill>
                <a:srgbClr val="565A5C"/>
              </a:solidFill>
              <a:latin typeface="Arial" panose="020B0604020202020204" pitchFamily="34" charset="0"/>
              <a:cs typeface="Arial" panose="020B0604020202020204" pitchFamily="34" charset="0"/>
            </a:endParaRPr>
          </a:p>
          <a:p>
            <a:pPr lvl="0"/>
            <a:r>
              <a:rPr lang="en-AU" sz="1600" dirty="0">
                <a:solidFill>
                  <a:srgbClr val="565A5C"/>
                </a:solidFill>
                <a:latin typeface="Arial" panose="020B0604020202020204" pitchFamily="34" charset="0"/>
                <a:cs typeface="Arial" panose="020B0604020202020204" pitchFamily="34" charset="0"/>
              </a:rPr>
              <a:t>are used by teachers to decide </a:t>
            </a:r>
            <a:br>
              <a:rPr lang="en-AU" sz="1600" dirty="0">
                <a:solidFill>
                  <a:srgbClr val="565A5C"/>
                </a:solidFill>
                <a:latin typeface="Arial" panose="020B0604020202020204" pitchFamily="34" charset="0"/>
                <a:cs typeface="Arial" panose="020B0604020202020204" pitchFamily="34" charset="0"/>
              </a:rPr>
            </a:br>
            <a:r>
              <a:rPr lang="en-AU" sz="1600" dirty="0">
                <a:solidFill>
                  <a:srgbClr val="565A5C"/>
                </a:solidFill>
                <a:latin typeface="Arial" panose="020B0604020202020204" pitchFamily="34" charset="0"/>
                <a:cs typeface="Arial" panose="020B0604020202020204" pitchFamily="34" charset="0"/>
              </a:rPr>
              <a:t>how well a student has </a:t>
            </a:r>
            <a:br>
              <a:rPr lang="en-AU" sz="1600" dirty="0">
                <a:solidFill>
                  <a:srgbClr val="565A5C"/>
                </a:solidFill>
                <a:latin typeface="Arial" panose="020B0604020202020204" pitchFamily="34" charset="0"/>
                <a:cs typeface="Arial" panose="020B0604020202020204" pitchFamily="34" charset="0"/>
              </a:rPr>
            </a:br>
            <a:r>
              <a:rPr lang="en-AU" sz="1600" dirty="0">
                <a:solidFill>
                  <a:srgbClr val="565A5C"/>
                </a:solidFill>
                <a:latin typeface="Arial" panose="020B0604020202020204" pitchFamily="34" charset="0"/>
                <a:cs typeface="Arial" panose="020B0604020202020204" pitchFamily="34" charset="0"/>
              </a:rPr>
              <a:t>demonstrated their learning.</a:t>
            </a:r>
          </a:p>
        </p:txBody>
      </p:sp>
      <p:sp>
        <p:nvSpPr>
          <p:cNvPr id="5" name="Rectangle 4"/>
          <p:cNvSpPr/>
          <p:nvPr/>
        </p:nvSpPr>
        <p:spPr>
          <a:xfrm>
            <a:off x="5730260" y="1899665"/>
            <a:ext cx="3263686" cy="584775"/>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These standards assist in determining student </a:t>
            </a:r>
            <a:r>
              <a:rPr lang="en-US" sz="1600" b="1" dirty="0">
                <a:solidFill>
                  <a:srgbClr val="565A5C"/>
                </a:solidFill>
                <a:latin typeface="Arial" panose="020B0604020202020204" pitchFamily="34" charset="0"/>
                <a:cs typeface="Arial" panose="020B0604020202020204" pitchFamily="34" charset="0"/>
              </a:rPr>
              <a:t>GRADES.</a:t>
            </a:r>
            <a:endParaRPr lang="en-AU" sz="16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691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5004048" y="548680"/>
            <a:ext cx="3678954" cy="707886"/>
          </a:xfrm>
          <a:prstGeom prst="rect">
            <a:avLst/>
          </a:prstGeom>
        </p:spPr>
        <p:txBody>
          <a:bodyPr wrap="square">
            <a:spAutoFit/>
          </a:bodyPr>
          <a:lstStyle/>
          <a:p>
            <a:pPr lvl="0"/>
            <a:r>
              <a:rPr lang="en-US" sz="4000" b="1" dirty="0">
                <a:solidFill>
                  <a:srgbClr val="565A5C"/>
                </a:solidFill>
                <a:latin typeface="Arial" panose="020B0604020202020204" pitchFamily="34" charset="0"/>
                <a:cs typeface="Arial" panose="020B0604020202020204" pitchFamily="34" charset="0"/>
              </a:rPr>
              <a:t>MODERATION</a:t>
            </a:r>
            <a:endParaRPr lang="en-AU" sz="1600" b="1" dirty="0">
              <a:solidFill>
                <a:srgbClr val="565A5C"/>
              </a:solidFill>
              <a:latin typeface="Arial" panose="020B0604020202020204" pitchFamily="34" charset="0"/>
              <a:cs typeface="Arial" panose="020B0604020202020204" pitchFamily="34" charset="0"/>
            </a:endParaRPr>
          </a:p>
        </p:txBody>
      </p:sp>
      <p:pic>
        <p:nvPicPr>
          <p:cNvPr id="4" name="Online Media 3" title="Making sure it’s fair: Stage 2 Moderation">
            <a:hlinkClick r:id="" action="ppaction://media"/>
            <a:extLst>
              <a:ext uri="{FF2B5EF4-FFF2-40B4-BE49-F238E27FC236}">
                <a16:creationId xmlns:a16="http://schemas.microsoft.com/office/drawing/2014/main" id="{F0CAE33A-4388-40E7-B986-831D0E7537FF}"/>
              </a:ext>
            </a:extLst>
          </p:cNvPr>
          <p:cNvPicPr>
            <a:picLocks noRot="1" noChangeAspect="1"/>
          </p:cNvPicPr>
          <p:nvPr>
            <a:videoFile r:link="rId1"/>
          </p:nvPr>
        </p:nvPicPr>
        <p:blipFill>
          <a:blip r:embed="rId5"/>
          <a:stretch>
            <a:fillRect/>
          </a:stretch>
        </p:blipFill>
        <p:spPr>
          <a:xfrm>
            <a:off x="611560" y="2348880"/>
            <a:ext cx="7620000" cy="4305300"/>
          </a:xfrm>
          <a:prstGeom prst="rect">
            <a:avLst/>
          </a:prstGeom>
        </p:spPr>
      </p:pic>
    </p:spTree>
    <p:extLst>
      <p:ext uri="{BB962C8B-B14F-4D97-AF65-F5344CB8AC3E}">
        <p14:creationId xmlns:p14="http://schemas.microsoft.com/office/powerpoint/2010/main" val="314696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907705" y="3140968"/>
            <a:ext cx="6768752" cy="584775"/>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THE SACE Board </a:t>
            </a:r>
            <a:r>
              <a:rPr lang="en-US" sz="1600" dirty="0">
                <a:solidFill>
                  <a:srgbClr val="565A5C"/>
                </a:solidFill>
                <a:latin typeface="Arial" panose="020B0604020202020204" pitchFamily="34" charset="0"/>
                <a:cs typeface="Arial" panose="020B0604020202020204" pitchFamily="34" charset="0"/>
              </a:rPr>
              <a:t>supports students by working with schools</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to provide reasonable adjustments where appropriate. </a:t>
            </a:r>
          </a:p>
        </p:txBody>
      </p:sp>
      <p:sp>
        <p:nvSpPr>
          <p:cNvPr id="5" name="Rectangle 4"/>
          <p:cNvSpPr/>
          <p:nvPr/>
        </p:nvSpPr>
        <p:spPr>
          <a:xfrm>
            <a:off x="2915815" y="4899358"/>
            <a:ext cx="5776157" cy="830997"/>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MODIFIED</a:t>
            </a:r>
            <a:r>
              <a:rPr lang="en-US" sz="1600" dirty="0">
                <a:solidFill>
                  <a:srgbClr val="565A5C"/>
                </a:solidFill>
                <a:latin typeface="Arial" panose="020B0604020202020204" pitchFamily="34" charset="0"/>
                <a:cs typeface="Arial" panose="020B0604020202020204" pitchFamily="34" charset="0"/>
              </a:rPr>
              <a:t> subjects are available for students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with significant impairment in intellectual functioning and/or adaptive </a:t>
            </a:r>
            <a:r>
              <a:rPr lang="en-US" sz="1600" dirty="0" err="1">
                <a:solidFill>
                  <a:srgbClr val="565A5C"/>
                </a:solidFill>
                <a:latin typeface="Arial" panose="020B0604020202020204" pitchFamily="34" charset="0"/>
                <a:cs typeface="Arial" panose="020B0604020202020204" pitchFamily="34" charset="0"/>
              </a:rPr>
              <a:t>behaviours</a:t>
            </a:r>
            <a:r>
              <a:rPr lang="en-US" sz="1600" dirty="0">
                <a:solidFill>
                  <a:srgbClr val="565A5C"/>
                </a:solidFill>
                <a:latin typeface="Arial" panose="020B0604020202020204" pitchFamily="34" charset="0"/>
                <a:cs typeface="Arial" panose="020B0604020202020204" pitchFamily="34" charset="0"/>
              </a:rPr>
              <a:t> associated with their disability. </a:t>
            </a:r>
          </a:p>
        </p:txBody>
      </p:sp>
      <p:sp>
        <p:nvSpPr>
          <p:cNvPr id="7" name="Rectangle 6"/>
          <p:cNvSpPr/>
          <p:nvPr/>
        </p:nvSpPr>
        <p:spPr>
          <a:xfrm>
            <a:off x="833979" y="3894147"/>
            <a:ext cx="7842477" cy="830997"/>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SPECIAL PROVISIONS</a:t>
            </a:r>
            <a:r>
              <a:rPr lang="en-US" sz="1600" dirty="0">
                <a:solidFill>
                  <a:srgbClr val="565A5C"/>
                </a:solidFill>
                <a:latin typeface="Arial" panose="020B0604020202020204" pitchFamily="34" charset="0"/>
                <a:cs typeface="Arial" panose="020B0604020202020204" pitchFamily="34" charset="0"/>
              </a:rPr>
              <a:t> support eligible students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to ensure they have the opportunity to positively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demonstrate their skills and understanding of the subject.</a:t>
            </a:r>
          </a:p>
        </p:txBody>
      </p:sp>
    </p:spTree>
    <p:extLst>
      <p:ext uri="{BB962C8B-B14F-4D97-AF65-F5344CB8AC3E}">
        <p14:creationId xmlns:p14="http://schemas.microsoft.com/office/powerpoint/2010/main" val="3956819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499992" y="4149080"/>
            <a:ext cx="4032448" cy="830997"/>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SATAC</a:t>
            </a:r>
            <a:r>
              <a:rPr lang="en-AU" sz="1600" b="1" dirty="0">
                <a:solidFill>
                  <a:srgbClr val="565A5C"/>
                </a:solidFill>
                <a:latin typeface="Arial" panose="020B0604020202020204" pitchFamily="34" charset="0"/>
                <a:cs typeface="Arial" panose="020B0604020202020204" pitchFamily="34" charset="0"/>
              </a:rPr>
              <a:t> </a:t>
            </a:r>
          </a:p>
          <a:p>
            <a:r>
              <a:rPr lang="en-US" sz="1600" dirty="0">
                <a:solidFill>
                  <a:srgbClr val="565A5C"/>
                </a:solidFill>
                <a:latin typeface="Arial" panose="020B0604020202020204" pitchFamily="34" charset="0"/>
                <a:cs typeface="Arial" panose="020B0604020202020204" pitchFamily="34" charset="0"/>
              </a:rPr>
              <a:t>Provides students with their ATAR </a:t>
            </a:r>
            <a:r>
              <a:rPr lang="en-US" sz="1600" b="1" dirty="0">
                <a:solidFill>
                  <a:srgbClr val="565A5C"/>
                </a:solidFill>
                <a:latin typeface="Arial" panose="020B0604020202020204" pitchFamily="34" charset="0"/>
                <a:cs typeface="Arial" panose="020B0604020202020204" pitchFamily="34" charset="0"/>
              </a:rPr>
              <a:t>satac.edu.au</a:t>
            </a:r>
          </a:p>
        </p:txBody>
      </p:sp>
      <p:sp>
        <p:nvSpPr>
          <p:cNvPr id="11" name="Rectangle 10"/>
          <p:cNvSpPr/>
          <p:nvPr/>
        </p:nvSpPr>
        <p:spPr>
          <a:xfrm>
            <a:off x="4499992" y="2564904"/>
            <a:ext cx="4032448" cy="1077218"/>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RESULTS </a:t>
            </a:r>
          </a:p>
          <a:p>
            <a:r>
              <a:rPr lang="en-US" sz="1600" dirty="0">
                <a:solidFill>
                  <a:srgbClr val="565A5C"/>
                </a:solidFill>
                <a:latin typeface="Arial" panose="020B0604020202020204" pitchFamily="34" charset="0"/>
                <a:cs typeface="Arial" panose="020B0604020202020204" pitchFamily="34" charset="0"/>
              </a:rPr>
              <a:t>Your child will receive their final results in </a:t>
            </a:r>
            <a:r>
              <a:rPr lang="en-US" sz="1600" b="1" dirty="0">
                <a:solidFill>
                  <a:srgbClr val="565A5C"/>
                </a:solidFill>
                <a:latin typeface="Arial" panose="020B0604020202020204" pitchFamily="34" charset="0"/>
                <a:cs typeface="Arial" panose="020B0604020202020204" pitchFamily="34" charset="0"/>
              </a:rPr>
              <a:t>Students Online </a:t>
            </a:r>
            <a:r>
              <a:rPr lang="en-US" sz="1600" dirty="0">
                <a:solidFill>
                  <a:srgbClr val="565A5C"/>
                </a:solidFill>
                <a:latin typeface="Arial" panose="020B0604020202020204" pitchFamily="34" charset="0"/>
                <a:cs typeface="Arial" panose="020B0604020202020204" pitchFamily="34" charset="0"/>
              </a:rPr>
              <a:t>on the SACE website. </a:t>
            </a:r>
            <a:r>
              <a:rPr lang="en-US" sz="1600" b="1" dirty="0">
                <a:solidFill>
                  <a:srgbClr val="565A5C"/>
                </a:solidFill>
                <a:latin typeface="Arial" panose="020B0604020202020204" pitchFamily="34" charset="0"/>
                <a:cs typeface="Arial" panose="020B0604020202020204" pitchFamily="34" charset="0"/>
              </a:rPr>
              <a:t>sace.sa.edu.au</a:t>
            </a:r>
          </a:p>
        </p:txBody>
      </p:sp>
    </p:spTree>
    <p:extLst>
      <p:ext uri="{BB962C8B-B14F-4D97-AF65-F5344CB8AC3E}">
        <p14:creationId xmlns:p14="http://schemas.microsoft.com/office/powerpoint/2010/main" val="1950314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961448" y="2788062"/>
            <a:ext cx="3108030" cy="830997"/>
          </a:xfrm>
          <a:prstGeom prst="rect">
            <a:avLst/>
          </a:prstGeom>
        </p:spPr>
        <p:txBody>
          <a:bodyPr wrap="none">
            <a:spAutoFit/>
          </a:bodyPr>
          <a:lstStyle/>
          <a:p>
            <a:r>
              <a:rPr lang="en-US" sz="1600" b="1" dirty="0">
                <a:solidFill>
                  <a:srgbClr val="565A5C"/>
                </a:solidFill>
                <a:latin typeface="Arial" panose="020B0604020202020204" pitchFamily="34" charset="0"/>
                <a:cs typeface="Arial" panose="020B0604020202020204" pitchFamily="34" charset="0"/>
              </a:rPr>
              <a:t>MEASURES</a:t>
            </a:r>
            <a:r>
              <a:rPr lang="en-US" sz="1600" dirty="0">
                <a:solidFill>
                  <a:srgbClr val="565A5C"/>
                </a:solidFill>
                <a:latin typeface="Arial" panose="020B0604020202020204" pitchFamily="34" charset="0"/>
                <a:cs typeface="Arial" panose="020B0604020202020204" pitchFamily="34" charset="0"/>
              </a:rPr>
              <a:t> a student’s overall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achievement compared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with all students nationally</a:t>
            </a:r>
          </a:p>
        </p:txBody>
      </p:sp>
      <p:sp>
        <p:nvSpPr>
          <p:cNvPr id="49" name="Rectangle 48"/>
          <p:cNvSpPr/>
          <p:nvPr/>
        </p:nvSpPr>
        <p:spPr>
          <a:xfrm>
            <a:off x="4961448" y="1282716"/>
            <a:ext cx="3570992" cy="1077218"/>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Australian</a:t>
            </a:r>
            <a:r>
              <a:rPr lang="en-US" sz="1600" dirty="0">
                <a:solidFill>
                  <a:srgbClr val="565A5C"/>
                </a:solidFill>
                <a:latin typeface="Arial" panose="020B0604020202020204" pitchFamily="34" charset="0"/>
                <a:cs typeface="Arial" panose="020B0604020202020204" pitchFamily="34" charset="0"/>
              </a:rPr>
              <a:t> </a:t>
            </a:r>
            <a:r>
              <a:rPr lang="en-US" sz="1600" b="1" dirty="0">
                <a:solidFill>
                  <a:srgbClr val="565A5C"/>
                </a:solidFill>
                <a:latin typeface="Arial" panose="020B0604020202020204" pitchFamily="34" charset="0"/>
                <a:cs typeface="Arial" panose="020B0604020202020204" pitchFamily="34" charset="0"/>
              </a:rPr>
              <a:t>Tertiary Admissions </a:t>
            </a:r>
            <a:br>
              <a:rPr lang="en-US" sz="1600" b="1" dirty="0">
                <a:solidFill>
                  <a:srgbClr val="565A5C"/>
                </a:solidFill>
                <a:latin typeface="Arial" panose="020B0604020202020204" pitchFamily="34" charset="0"/>
                <a:cs typeface="Arial" panose="020B0604020202020204" pitchFamily="34" charset="0"/>
              </a:rPr>
            </a:br>
            <a:r>
              <a:rPr lang="en-US" sz="1600" b="1" dirty="0">
                <a:solidFill>
                  <a:srgbClr val="565A5C"/>
                </a:solidFill>
                <a:latin typeface="Arial" panose="020B0604020202020204" pitchFamily="34" charset="0"/>
                <a:cs typeface="Arial" panose="020B0604020202020204" pitchFamily="34" charset="0"/>
              </a:rPr>
              <a:t>Rank</a:t>
            </a:r>
            <a:r>
              <a:rPr lang="en-US" sz="1600" dirty="0">
                <a:solidFill>
                  <a:srgbClr val="565A5C"/>
                </a:solidFill>
                <a:latin typeface="Arial" panose="020B0604020202020204" pitchFamily="34" charset="0"/>
                <a:cs typeface="Arial" panose="020B0604020202020204" pitchFamily="34" charset="0"/>
              </a:rPr>
              <a:t> issued by SATAC and used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by universities to select students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for courses</a:t>
            </a:r>
          </a:p>
        </p:txBody>
      </p:sp>
      <p:sp>
        <p:nvSpPr>
          <p:cNvPr id="21" name="Rectangle 20"/>
          <p:cNvSpPr/>
          <p:nvPr/>
        </p:nvSpPr>
        <p:spPr>
          <a:xfrm>
            <a:off x="4961448" y="4038163"/>
            <a:ext cx="3426976" cy="830997"/>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RANGES</a:t>
            </a:r>
            <a:r>
              <a:rPr lang="en-US" sz="1600" dirty="0">
                <a:solidFill>
                  <a:srgbClr val="565A5C"/>
                </a:solidFill>
                <a:latin typeface="Arial" panose="020B0604020202020204" pitchFamily="34" charset="0"/>
                <a:cs typeface="Arial" panose="020B0604020202020204" pitchFamily="34" charset="0"/>
              </a:rPr>
              <a:t> from 0 to 99.95. </a:t>
            </a:r>
          </a:p>
          <a:p>
            <a:r>
              <a:rPr lang="en-US" sz="1600" dirty="0">
                <a:solidFill>
                  <a:srgbClr val="565A5C"/>
                </a:solidFill>
                <a:latin typeface="Arial" panose="020B0604020202020204" pitchFamily="34" charset="0"/>
                <a:cs typeface="Arial" panose="020B0604020202020204" pitchFamily="34" charset="0"/>
              </a:rPr>
              <a:t>The score is calculated from your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child’s 90 credit, Stage 2 results</a:t>
            </a:r>
          </a:p>
        </p:txBody>
      </p:sp>
    </p:spTree>
    <p:extLst>
      <p:ext uri="{BB962C8B-B14F-4D97-AF65-F5344CB8AC3E}">
        <p14:creationId xmlns:p14="http://schemas.microsoft.com/office/powerpoint/2010/main" val="297860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A079948-9DCA-15BA-0921-379A183495F6}"/>
              </a:ext>
            </a:extLst>
          </p:cNvPr>
          <p:cNvPicPr>
            <a:picLocks noChangeAspect="1"/>
          </p:cNvPicPr>
          <p:nvPr/>
        </p:nvPicPr>
        <p:blipFill>
          <a:blip r:embed="rId3"/>
          <a:stretch>
            <a:fillRect/>
          </a:stretch>
        </p:blipFill>
        <p:spPr>
          <a:xfrm>
            <a:off x="1122424" y="643467"/>
            <a:ext cx="6899150" cy="5571065"/>
          </a:xfrm>
          <a:prstGeom prst="rect">
            <a:avLst/>
          </a:prstGeom>
          <a:ln>
            <a:noFill/>
          </a:ln>
        </p:spPr>
      </p:pic>
      <p:sp>
        <p:nvSpPr>
          <p:cNvPr id="6"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98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09D4D1-BB99-48AA-EA75-4D45E0C22E5A}"/>
              </a:ext>
            </a:extLst>
          </p:cNvPr>
          <p:cNvPicPr>
            <a:picLocks noChangeAspect="1"/>
          </p:cNvPicPr>
          <p:nvPr/>
        </p:nvPicPr>
        <p:blipFill>
          <a:blip r:embed="rId3"/>
          <a:stretch>
            <a:fillRect/>
          </a:stretch>
        </p:blipFill>
        <p:spPr>
          <a:xfrm>
            <a:off x="1568729" y="643467"/>
            <a:ext cx="6006540"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868CC33-7617-6D21-F9DD-C79CB8D305C5}"/>
              </a:ext>
            </a:extLst>
          </p:cNvPr>
          <p:cNvSpPr/>
          <p:nvPr/>
        </p:nvSpPr>
        <p:spPr>
          <a:xfrm>
            <a:off x="5796136" y="4797152"/>
            <a:ext cx="1728192" cy="50405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52AC37D9-E6A4-7026-FFF6-69E9EAB76BBC}"/>
              </a:ext>
            </a:extLst>
          </p:cNvPr>
          <p:cNvSpPr txBox="1"/>
          <p:nvPr/>
        </p:nvSpPr>
        <p:spPr>
          <a:xfrm>
            <a:off x="7245833" y="5191518"/>
            <a:ext cx="1503489" cy="584775"/>
          </a:xfrm>
          <a:prstGeom prst="rect">
            <a:avLst/>
          </a:prstGeom>
          <a:noFill/>
        </p:spPr>
        <p:txBody>
          <a:bodyPr wrap="none" rtlCol="0">
            <a:spAutoFit/>
          </a:bodyPr>
          <a:lstStyle/>
          <a:p>
            <a:r>
              <a:rPr lang="en-AU" sz="1600" dirty="0"/>
              <a:t>Does not count </a:t>
            </a:r>
          </a:p>
          <a:p>
            <a:r>
              <a:rPr lang="en-AU" sz="1600" dirty="0"/>
              <a:t>Bonus Points</a:t>
            </a:r>
          </a:p>
        </p:txBody>
      </p:sp>
    </p:spTree>
    <p:extLst>
      <p:ext uri="{BB962C8B-B14F-4D97-AF65-F5344CB8AC3E}">
        <p14:creationId xmlns:p14="http://schemas.microsoft.com/office/powerpoint/2010/main" val="100529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elcome to the SACE">
            <a:hlinkClick r:id="" action="ppaction://media"/>
            <a:extLst>
              <a:ext uri="{FF2B5EF4-FFF2-40B4-BE49-F238E27FC236}">
                <a16:creationId xmlns:a16="http://schemas.microsoft.com/office/drawing/2014/main" id="{615115A5-D72B-B155-DA0F-A832CCDE1A35}"/>
              </a:ext>
            </a:extLst>
          </p:cNvPr>
          <p:cNvPicPr>
            <a:picLocks noRot="1" noChangeAspect="1"/>
          </p:cNvPicPr>
          <p:nvPr>
            <a:videoFile r:link="rId1"/>
          </p:nvPr>
        </p:nvPicPr>
        <p:blipFill>
          <a:blip r:embed="rId3"/>
          <a:stretch>
            <a:fillRect/>
          </a:stretch>
        </p:blipFill>
        <p:spPr>
          <a:xfrm>
            <a:off x="762000" y="1276350"/>
            <a:ext cx="7620000" cy="4305300"/>
          </a:xfrm>
          <a:prstGeom prst="rect">
            <a:avLst/>
          </a:prstGeom>
        </p:spPr>
      </p:pic>
    </p:spTree>
    <p:extLst>
      <p:ext uri="{BB962C8B-B14F-4D97-AF65-F5344CB8AC3E}">
        <p14:creationId xmlns:p14="http://schemas.microsoft.com/office/powerpoint/2010/main" val="223199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a:xfrm>
            <a:off x="611560" y="143342"/>
            <a:ext cx="8280920" cy="2954655"/>
          </a:xfrm>
          <a:prstGeom prst="rect">
            <a:avLst/>
          </a:prstGeom>
        </p:spPr>
        <p:txBody>
          <a:bodyPr wrap="square">
            <a:spAutoFit/>
          </a:bodyPr>
          <a:lstStyle/>
          <a:p>
            <a:pPr algn="l" fontAlgn="base"/>
            <a:r>
              <a:rPr lang="en-US" sz="2400" b="1" i="0" dirty="0">
                <a:solidFill>
                  <a:schemeClr val="tx1">
                    <a:lumMod val="65000"/>
                    <a:lumOff val="35000"/>
                  </a:schemeClr>
                </a:solidFill>
                <a:effectLst/>
                <a:latin typeface="museo-sans"/>
              </a:rPr>
              <a:t>SATAC</a:t>
            </a:r>
            <a:r>
              <a:rPr lang="en-US" sz="2400" b="0" i="0" dirty="0">
                <a:solidFill>
                  <a:schemeClr val="tx1">
                    <a:lumMod val="65000"/>
                    <a:lumOff val="35000"/>
                  </a:schemeClr>
                </a:solidFill>
                <a:effectLst/>
                <a:latin typeface="museo-sans"/>
              </a:rPr>
              <a:t> has two schemes that provide adjustment factors to applicants to calculate your selection rank.</a:t>
            </a:r>
            <a:br>
              <a:rPr lang="en-US" b="0" i="0" dirty="0">
                <a:solidFill>
                  <a:schemeClr val="tx1">
                    <a:lumMod val="65000"/>
                    <a:lumOff val="35000"/>
                  </a:schemeClr>
                </a:solidFill>
                <a:effectLst/>
                <a:latin typeface="museo-sans"/>
              </a:rPr>
            </a:br>
            <a:endParaRPr lang="en-US" b="0" i="0" dirty="0">
              <a:solidFill>
                <a:schemeClr val="tx1">
                  <a:lumMod val="65000"/>
                  <a:lumOff val="35000"/>
                </a:schemeClr>
              </a:solidFill>
              <a:effectLst/>
              <a:latin typeface="museo-sans"/>
            </a:endParaRPr>
          </a:p>
          <a:p>
            <a:pPr algn="l" fontAlgn="base"/>
            <a:r>
              <a:rPr lang="en-US" sz="2400" b="1" dirty="0">
                <a:solidFill>
                  <a:schemeClr val="tx1">
                    <a:lumMod val="65000"/>
                    <a:lumOff val="35000"/>
                  </a:schemeClr>
                </a:solidFill>
                <a:latin typeface="museo-sans"/>
              </a:rPr>
              <a:t>1. T</a:t>
            </a:r>
            <a:r>
              <a:rPr lang="en-US" sz="2400" b="1" i="0" dirty="0">
                <a:solidFill>
                  <a:schemeClr val="tx1">
                    <a:lumMod val="65000"/>
                    <a:lumOff val="35000"/>
                  </a:schemeClr>
                </a:solidFill>
                <a:effectLst/>
                <a:latin typeface="museo-sans"/>
              </a:rPr>
              <a:t>he Universities Equity Scheme – 5 points</a:t>
            </a:r>
          </a:p>
          <a:p>
            <a:pPr algn="l" fontAlgn="base"/>
            <a:r>
              <a:rPr lang="en-US" sz="2400" b="1" dirty="0">
                <a:solidFill>
                  <a:schemeClr val="tx1">
                    <a:lumMod val="65000"/>
                    <a:lumOff val="35000"/>
                  </a:schemeClr>
                </a:solidFill>
                <a:latin typeface="museo-sans"/>
              </a:rPr>
              <a:t>2. T</a:t>
            </a:r>
            <a:r>
              <a:rPr lang="en-US" sz="2400" b="1" i="0" dirty="0">
                <a:solidFill>
                  <a:schemeClr val="tx1">
                    <a:lumMod val="65000"/>
                    <a:lumOff val="35000"/>
                  </a:schemeClr>
                </a:solidFill>
                <a:effectLst/>
                <a:latin typeface="museo-sans"/>
              </a:rPr>
              <a:t>he Universities Language, Literacy and Mathematics Scheme – 2 or 4 points</a:t>
            </a:r>
          </a:p>
          <a:p>
            <a:pPr algn="l" fontAlgn="base"/>
            <a:endParaRPr lang="en-US" sz="2400" b="1" dirty="0">
              <a:solidFill>
                <a:schemeClr val="tx1">
                  <a:lumMod val="65000"/>
                  <a:lumOff val="35000"/>
                </a:schemeClr>
              </a:solidFill>
              <a:latin typeface="museo-sans"/>
            </a:endParaRPr>
          </a:p>
          <a:p>
            <a:pPr algn="l" fontAlgn="base"/>
            <a:r>
              <a:rPr lang="en-US" sz="2400" b="1" i="0" dirty="0">
                <a:solidFill>
                  <a:schemeClr val="tx1">
                    <a:lumMod val="65000"/>
                    <a:lumOff val="35000"/>
                  </a:schemeClr>
                </a:solidFill>
                <a:effectLst/>
                <a:latin typeface="museo-sans"/>
              </a:rPr>
              <a:t>Maximum of 9 points</a:t>
            </a:r>
          </a:p>
        </p:txBody>
      </p:sp>
      <p:sp>
        <p:nvSpPr>
          <p:cNvPr id="23" name="Rectangle 22"/>
          <p:cNvSpPr/>
          <p:nvPr/>
        </p:nvSpPr>
        <p:spPr>
          <a:xfrm>
            <a:off x="2267744" y="5183872"/>
            <a:ext cx="6624736" cy="769441"/>
          </a:xfrm>
          <a:prstGeom prst="rect">
            <a:avLst/>
          </a:prstGeom>
        </p:spPr>
        <p:txBody>
          <a:bodyPr wrap="square">
            <a:spAutoFit/>
          </a:bodyPr>
          <a:lstStyle/>
          <a:p>
            <a:r>
              <a:rPr lang="en-AU" sz="4400" b="1" dirty="0">
                <a:solidFill>
                  <a:schemeClr val="bg1"/>
                </a:solidFill>
                <a:latin typeface="Arial" panose="020B0604020202020204" pitchFamily="34" charset="0"/>
                <a:cs typeface="Arial" panose="020B0604020202020204" pitchFamily="34" charset="0"/>
              </a:rPr>
              <a:t>Bonus Points</a:t>
            </a:r>
          </a:p>
        </p:txBody>
      </p:sp>
      <p:sp>
        <p:nvSpPr>
          <p:cNvPr id="6" name="Rectangle 5"/>
          <p:cNvSpPr/>
          <p:nvPr/>
        </p:nvSpPr>
        <p:spPr>
          <a:xfrm>
            <a:off x="8388424" y="557476"/>
            <a:ext cx="4572000" cy="646331"/>
          </a:xfrm>
          <a:prstGeom prst="rect">
            <a:avLst/>
          </a:prstGeom>
        </p:spPr>
        <p:txBody>
          <a:bodyPr>
            <a:spAutoFit/>
          </a:bodyPr>
          <a:lstStyle/>
          <a:p>
            <a:endParaRPr lang="en-AU" dirty="0"/>
          </a:p>
          <a:p>
            <a:pPr lvl="0"/>
            <a:endParaRPr lang="en-US" dirty="0"/>
          </a:p>
        </p:txBody>
      </p:sp>
      <p:pic>
        <p:nvPicPr>
          <p:cNvPr id="1026" name="Picture 2" descr="Home - Naracoorte High School">
            <a:extLst>
              <a:ext uri="{FF2B5EF4-FFF2-40B4-BE49-F238E27FC236}">
                <a16:creationId xmlns:a16="http://schemas.microsoft.com/office/drawing/2014/main" id="{04DA7FDD-EA7E-5E04-F22D-FBF9FDC6E1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9811" y="3111846"/>
            <a:ext cx="1080120" cy="11707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0F1B04-0B6A-10CF-91F9-21D91CBF4252}"/>
              </a:ext>
            </a:extLst>
          </p:cNvPr>
          <p:cNvSpPr txBox="1"/>
          <p:nvPr/>
        </p:nvSpPr>
        <p:spPr>
          <a:xfrm>
            <a:off x="3813381" y="3407229"/>
            <a:ext cx="4026430" cy="646331"/>
          </a:xfrm>
          <a:prstGeom prst="rect">
            <a:avLst/>
          </a:prstGeom>
          <a:noFill/>
        </p:spPr>
        <p:txBody>
          <a:bodyPr wrap="square">
            <a:spAutoFit/>
          </a:bodyPr>
          <a:lstStyle/>
          <a:p>
            <a:pPr algn="l" fontAlgn="base"/>
            <a:r>
              <a:rPr lang="en-US" sz="1800" b="1" i="0" dirty="0">
                <a:solidFill>
                  <a:schemeClr val="tx1">
                    <a:lumMod val="65000"/>
                    <a:lumOff val="35000"/>
                  </a:schemeClr>
                </a:solidFill>
                <a:effectLst/>
                <a:latin typeface="museo-sans"/>
              </a:rPr>
              <a:t>Naracoorte High School </a:t>
            </a:r>
            <a:r>
              <a:rPr lang="en-US" dirty="0">
                <a:solidFill>
                  <a:schemeClr val="tx1">
                    <a:lumMod val="65000"/>
                    <a:lumOff val="35000"/>
                  </a:schemeClr>
                </a:solidFill>
                <a:latin typeface="museo-sans"/>
              </a:rPr>
              <a:t>is a school that qualifies under the </a:t>
            </a:r>
            <a:r>
              <a:rPr lang="en-US" b="1" dirty="0">
                <a:solidFill>
                  <a:schemeClr val="tx1">
                    <a:lumMod val="65000"/>
                    <a:lumOff val="35000"/>
                  </a:schemeClr>
                </a:solidFill>
                <a:latin typeface="museo-sans"/>
              </a:rPr>
              <a:t>Universities Equity.</a:t>
            </a:r>
            <a:endParaRPr lang="en-US" sz="1800" b="1" i="0" dirty="0">
              <a:solidFill>
                <a:schemeClr val="tx1">
                  <a:lumMod val="65000"/>
                  <a:lumOff val="35000"/>
                </a:schemeClr>
              </a:solidFill>
              <a:effectLst/>
              <a:latin typeface="museo-sans"/>
            </a:endParaRPr>
          </a:p>
        </p:txBody>
      </p:sp>
      <p:sp>
        <p:nvSpPr>
          <p:cNvPr id="7" name="TextBox 6">
            <a:extLst>
              <a:ext uri="{FF2B5EF4-FFF2-40B4-BE49-F238E27FC236}">
                <a16:creationId xmlns:a16="http://schemas.microsoft.com/office/drawing/2014/main" id="{381354C9-F8CF-3C71-8F04-71F3FD93DDA1}"/>
              </a:ext>
            </a:extLst>
          </p:cNvPr>
          <p:cNvSpPr txBox="1"/>
          <p:nvPr/>
        </p:nvSpPr>
        <p:spPr>
          <a:xfrm>
            <a:off x="12846" y="6150482"/>
            <a:ext cx="9131154" cy="584775"/>
          </a:xfrm>
          <a:prstGeom prst="rect">
            <a:avLst/>
          </a:prstGeom>
          <a:noFill/>
        </p:spPr>
        <p:txBody>
          <a:bodyPr wrap="square">
            <a:spAutoFit/>
          </a:bodyPr>
          <a:lstStyle/>
          <a:p>
            <a:pPr algn="l" fontAlgn="base"/>
            <a:r>
              <a:rPr lang="en-US" sz="1600" b="1" i="0" dirty="0">
                <a:effectLst/>
                <a:latin typeface="museo-sans"/>
                <a:hlinkClick r:id="rId5"/>
              </a:rPr>
              <a:t>https://www.satac.edu.au/scaling</a:t>
            </a:r>
            <a:r>
              <a:rPr lang="en-US" sz="1600" b="1" i="0" dirty="0">
                <a:effectLst/>
                <a:latin typeface="museo-sans"/>
              </a:rPr>
              <a:t> </a:t>
            </a:r>
          </a:p>
          <a:p>
            <a:pPr algn="l" fontAlgn="base"/>
            <a:r>
              <a:rPr lang="en-US" sz="1600" b="1" i="0" dirty="0">
                <a:effectLst/>
                <a:latin typeface="museo-sans"/>
                <a:hlinkClick r:id="rId6"/>
              </a:rPr>
              <a:t>https://www.satac.edu.au/adjustment-factors</a:t>
            </a:r>
            <a:r>
              <a:rPr lang="en-US" sz="1600" b="1" i="0" dirty="0">
                <a:effectLst/>
                <a:latin typeface="museo-sans"/>
              </a:rPr>
              <a:t>          </a:t>
            </a:r>
            <a:r>
              <a:rPr lang="en-US" sz="1600" i="0" dirty="0">
                <a:solidFill>
                  <a:schemeClr val="tx1">
                    <a:lumMod val="65000"/>
                    <a:lumOff val="35000"/>
                  </a:schemeClr>
                </a:solidFill>
                <a:effectLst/>
                <a:latin typeface="museo-sans"/>
              </a:rPr>
              <a:t>Learn more about scaling and adjustment factors</a:t>
            </a:r>
            <a:r>
              <a:rPr lang="en-US" sz="1600" dirty="0">
                <a:solidFill>
                  <a:schemeClr val="tx1">
                    <a:lumMod val="65000"/>
                    <a:lumOff val="35000"/>
                  </a:schemeClr>
                </a:solidFill>
                <a:latin typeface="museo-sans"/>
              </a:rPr>
              <a:t> </a:t>
            </a:r>
            <a:endParaRPr lang="en-US" sz="1800" i="0" dirty="0">
              <a:solidFill>
                <a:schemeClr val="tx1">
                  <a:lumMod val="65000"/>
                  <a:lumOff val="35000"/>
                </a:schemeClr>
              </a:solidFill>
              <a:effectLst/>
              <a:latin typeface="museo-sans"/>
            </a:endParaRPr>
          </a:p>
        </p:txBody>
      </p:sp>
    </p:spTree>
    <p:extLst>
      <p:ext uri="{BB962C8B-B14F-4D97-AF65-F5344CB8AC3E}">
        <p14:creationId xmlns:p14="http://schemas.microsoft.com/office/powerpoint/2010/main" val="3021976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2267744" y="5183872"/>
            <a:ext cx="6624736" cy="769441"/>
          </a:xfrm>
          <a:prstGeom prst="rect">
            <a:avLst/>
          </a:prstGeom>
        </p:spPr>
        <p:txBody>
          <a:bodyPr wrap="square">
            <a:spAutoFit/>
          </a:bodyPr>
          <a:lstStyle/>
          <a:p>
            <a:r>
              <a:rPr lang="en-AU" sz="4400" b="1" dirty="0">
                <a:solidFill>
                  <a:schemeClr val="bg1"/>
                </a:solidFill>
                <a:latin typeface="Arial" panose="020B0604020202020204" pitchFamily="34" charset="0"/>
                <a:cs typeface="Arial" panose="020B0604020202020204" pitchFamily="34" charset="0"/>
              </a:rPr>
              <a:t>Scaling</a:t>
            </a:r>
          </a:p>
        </p:txBody>
      </p:sp>
      <p:sp>
        <p:nvSpPr>
          <p:cNvPr id="6" name="Rectangle 5"/>
          <p:cNvSpPr/>
          <p:nvPr/>
        </p:nvSpPr>
        <p:spPr>
          <a:xfrm>
            <a:off x="8388424" y="557476"/>
            <a:ext cx="4572000" cy="646331"/>
          </a:xfrm>
          <a:prstGeom prst="rect">
            <a:avLst/>
          </a:prstGeom>
        </p:spPr>
        <p:txBody>
          <a:bodyPr>
            <a:spAutoFit/>
          </a:bodyPr>
          <a:lstStyle/>
          <a:p>
            <a:endParaRPr lang="en-AU" dirty="0"/>
          </a:p>
          <a:p>
            <a:pPr lvl="0"/>
            <a:endParaRPr lang="en-US" dirty="0"/>
          </a:p>
        </p:txBody>
      </p:sp>
      <p:sp>
        <p:nvSpPr>
          <p:cNvPr id="7" name="TextBox 6">
            <a:extLst>
              <a:ext uri="{FF2B5EF4-FFF2-40B4-BE49-F238E27FC236}">
                <a16:creationId xmlns:a16="http://schemas.microsoft.com/office/drawing/2014/main" id="{381354C9-F8CF-3C71-8F04-71F3FD93DDA1}"/>
              </a:ext>
            </a:extLst>
          </p:cNvPr>
          <p:cNvSpPr txBox="1"/>
          <p:nvPr/>
        </p:nvSpPr>
        <p:spPr>
          <a:xfrm>
            <a:off x="12846" y="6150482"/>
            <a:ext cx="9131154" cy="584775"/>
          </a:xfrm>
          <a:prstGeom prst="rect">
            <a:avLst/>
          </a:prstGeom>
          <a:noFill/>
        </p:spPr>
        <p:txBody>
          <a:bodyPr wrap="square">
            <a:spAutoFit/>
          </a:bodyPr>
          <a:lstStyle/>
          <a:p>
            <a:pPr algn="l" fontAlgn="base"/>
            <a:r>
              <a:rPr lang="en-US" sz="1600" b="1" i="0" dirty="0">
                <a:effectLst/>
                <a:latin typeface="museo-sans"/>
                <a:hlinkClick r:id="rId5"/>
              </a:rPr>
              <a:t>https://www.satac.edu.au/scaling</a:t>
            </a:r>
            <a:r>
              <a:rPr lang="en-US" sz="1600" b="1" i="0" dirty="0">
                <a:effectLst/>
                <a:latin typeface="museo-sans"/>
              </a:rPr>
              <a:t> </a:t>
            </a:r>
          </a:p>
          <a:p>
            <a:pPr algn="l" fontAlgn="base"/>
            <a:r>
              <a:rPr lang="en-US" sz="1600" b="1" i="0" dirty="0">
                <a:effectLst/>
                <a:latin typeface="museo-sans"/>
                <a:hlinkClick r:id="rId6"/>
              </a:rPr>
              <a:t>https://www.satac.edu.au/adjustment-factors</a:t>
            </a:r>
            <a:r>
              <a:rPr lang="en-US" sz="1600" b="1" i="0" dirty="0">
                <a:effectLst/>
                <a:latin typeface="museo-sans"/>
              </a:rPr>
              <a:t>          </a:t>
            </a:r>
            <a:r>
              <a:rPr lang="en-US" sz="1600" i="0" dirty="0">
                <a:solidFill>
                  <a:schemeClr val="tx1">
                    <a:lumMod val="65000"/>
                    <a:lumOff val="35000"/>
                  </a:schemeClr>
                </a:solidFill>
                <a:effectLst/>
                <a:latin typeface="museo-sans"/>
              </a:rPr>
              <a:t>Learn more about scaling and adjustment factors</a:t>
            </a:r>
            <a:r>
              <a:rPr lang="en-US" sz="1600" dirty="0">
                <a:solidFill>
                  <a:schemeClr val="tx1">
                    <a:lumMod val="65000"/>
                    <a:lumOff val="35000"/>
                  </a:schemeClr>
                </a:solidFill>
                <a:latin typeface="museo-sans"/>
              </a:rPr>
              <a:t> </a:t>
            </a:r>
            <a:endParaRPr lang="en-US" sz="1800" i="0" dirty="0">
              <a:solidFill>
                <a:schemeClr val="tx1">
                  <a:lumMod val="65000"/>
                  <a:lumOff val="35000"/>
                </a:schemeClr>
              </a:solidFill>
              <a:effectLst/>
              <a:latin typeface="museo-sans"/>
            </a:endParaRPr>
          </a:p>
        </p:txBody>
      </p:sp>
      <p:pic>
        <p:nvPicPr>
          <p:cNvPr id="8" name="Online Media 7" title="Scaling and Tertiary Selection Explained">
            <a:hlinkClick r:id="" action="ppaction://media"/>
            <a:extLst>
              <a:ext uri="{FF2B5EF4-FFF2-40B4-BE49-F238E27FC236}">
                <a16:creationId xmlns:a16="http://schemas.microsoft.com/office/drawing/2014/main" id="{DF20AC96-3EE7-E1AA-BA23-FD578D9976BD}"/>
              </a:ext>
            </a:extLst>
          </p:cNvPr>
          <p:cNvPicPr>
            <a:picLocks noRot="1" noChangeAspect="1"/>
          </p:cNvPicPr>
          <p:nvPr>
            <a:videoFile r:link="rId1"/>
          </p:nvPr>
        </p:nvPicPr>
        <p:blipFill>
          <a:blip r:embed="rId7"/>
          <a:stretch>
            <a:fillRect/>
          </a:stretch>
        </p:blipFill>
        <p:spPr>
          <a:xfrm>
            <a:off x="3360712" y="476672"/>
            <a:ext cx="5531768" cy="3125449"/>
          </a:xfrm>
          <a:prstGeom prst="rect">
            <a:avLst/>
          </a:prstGeom>
        </p:spPr>
      </p:pic>
      <p:sp>
        <p:nvSpPr>
          <p:cNvPr id="9" name="TextBox 8">
            <a:extLst>
              <a:ext uri="{FF2B5EF4-FFF2-40B4-BE49-F238E27FC236}">
                <a16:creationId xmlns:a16="http://schemas.microsoft.com/office/drawing/2014/main" id="{91B33CD5-F113-CB21-9BCC-676B28B31103}"/>
              </a:ext>
            </a:extLst>
          </p:cNvPr>
          <p:cNvSpPr txBox="1"/>
          <p:nvPr/>
        </p:nvSpPr>
        <p:spPr>
          <a:xfrm>
            <a:off x="107504" y="122337"/>
            <a:ext cx="3168352" cy="4231928"/>
          </a:xfrm>
          <a:prstGeom prst="rect">
            <a:avLst/>
          </a:prstGeom>
          <a:noFill/>
        </p:spPr>
        <p:txBody>
          <a:bodyPr wrap="square">
            <a:spAutoFit/>
          </a:bodyPr>
          <a:lstStyle/>
          <a:p>
            <a:pPr algn="l" fontAlgn="base"/>
            <a:r>
              <a:rPr lang="en-US" sz="1700" dirty="0">
                <a:solidFill>
                  <a:schemeClr val="tx1">
                    <a:lumMod val="65000"/>
                    <a:lumOff val="35000"/>
                  </a:schemeClr>
                </a:solidFill>
                <a:latin typeface="museo-sans"/>
              </a:rPr>
              <a:t>Let’s say you get a </a:t>
            </a:r>
            <a:r>
              <a:rPr lang="en-US" sz="1700" b="1" dirty="0">
                <a:solidFill>
                  <a:schemeClr val="tx1">
                    <a:lumMod val="65000"/>
                    <a:lumOff val="35000"/>
                  </a:schemeClr>
                </a:solidFill>
                <a:latin typeface="museo-sans"/>
              </a:rPr>
              <a:t>B-</a:t>
            </a:r>
            <a:r>
              <a:rPr lang="en-US" sz="1700" dirty="0">
                <a:solidFill>
                  <a:schemeClr val="tx1">
                    <a:lumMod val="65000"/>
                    <a:lumOff val="35000"/>
                  </a:schemeClr>
                </a:solidFill>
                <a:latin typeface="museo-sans"/>
              </a:rPr>
              <a:t> in both Stage 2 </a:t>
            </a:r>
            <a:r>
              <a:rPr lang="en-US" sz="1700" b="1" dirty="0">
                <a:solidFill>
                  <a:schemeClr val="tx1">
                    <a:lumMod val="65000"/>
                    <a:lumOff val="35000"/>
                  </a:schemeClr>
                </a:solidFill>
                <a:latin typeface="museo-sans"/>
              </a:rPr>
              <a:t>Essential English</a:t>
            </a:r>
            <a:r>
              <a:rPr lang="en-US" sz="1700" dirty="0">
                <a:solidFill>
                  <a:schemeClr val="tx1">
                    <a:lumMod val="65000"/>
                    <a:lumOff val="35000"/>
                  </a:schemeClr>
                </a:solidFill>
                <a:latin typeface="museo-sans"/>
              </a:rPr>
              <a:t> and Stage 2 </a:t>
            </a:r>
            <a:r>
              <a:rPr lang="en-US" sz="1700" b="1" dirty="0">
                <a:solidFill>
                  <a:schemeClr val="tx1">
                    <a:lumMod val="65000"/>
                    <a:lumOff val="35000"/>
                  </a:schemeClr>
                </a:solidFill>
                <a:latin typeface="museo-sans"/>
              </a:rPr>
              <a:t>Essential </a:t>
            </a:r>
            <a:r>
              <a:rPr lang="en-US" sz="1700" b="1" dirty="0" err="1">
                <a:solidFill>
                  <a:schemeClr val="tx1">
                    <a:lumMod val="65000"/>
                    <a:lumOff val="35000"/>
                  </a:schemeClr>
                </a:solidFill>
                <a:latin typeface="museo-sans"/>
              </a:rPr>
              <a:t>Maths</a:t>
            </a:r>
            <a:endParaRPr lang="en-US" sz="1700" b="1" dirty="0">
              <a:solidFill>
                <a:schemeClr val="tx1">
                  <a:lumMod val="65000"/>
                  <a:lumOff val="35000"/>
                </a:schemeClr>
              </a:solidFill>
              <a:latin typeface="museo-sans"/>
            </a:endParaRPr>
          </a:p>
          <a:p>
            <a:pPr algn="l" fontAlgn="base"/>
            <a:endParaRPr lang="en-US" sz="1700" b="1" i="0" dirty="0">
              <a:solidFill>
                <a:schemeClr val="tx1">
                  <a:lumMod val="65000"/>
                  <a:lumOff val="35000"/>
                </a:schemeClr>
              </a:solidFill>
              <a:effectLst/>
              <a:latin typeface="museo-sans"/>
            </a:endParaRPr>
          </a:p>
          <a:p>
            <a:pPr algn="l" fontAlgn="base"/>
            <a:r>
              <a:rPr lang="en-US" sz="1700" i="0" dirty="0">
                <a:solidFill>
                  <a:schemeClr val="tx1">
                    <a:lumMod val="65000"/>
                    <a:lumOff val="35000"/>
                  </a:schemeClr>
                </a:solidFill>
                <a:effectLst/>
                <a:latin typeface="museo-sans"/>
              </a:rPr>
              <a:t>If the </a:t>
            </a:r>
            <a:r>
              <a:rPr lang="en-US" sz="1700" b="1" i="0" dirty="0">
                <a:solidFill>
                  <a:schemeClr val="tx1">
                    <a:lumMod val="65000"/>
                    <a:lumOff val="35000"/>
                  </a:schemeClr>
                </a:solidFill>
                <a:effectLst/>
                <a:latin typeface="museo-sans"/>
              </a:rPr>
              <a:t>average </a:t>
            </a:r>
            <a:r>
              <a:rPr lang="en-US" sz="1700" i="0" dirty="0">
                <a:solidFill>
                  <a:schemeClr val="tx1">
                    <a:lumMod val="65000"/>
                    <a:lumOff val="35000"/>
                  </a:schemeClr>
                </a:solidFill>
                <a:effectLst/>
                <a:latin typeface="museo-sans"/>
              </a:rPr>
              <a:t>score for English is a </a:t>
            </a:r>
            <a:r>
              <a:rPr lang="en-US" sz="1700" b="1" dirty="0">
                <a:solidFill>
                  <a:schemeClr val="tx1">
                    <a:lumMod val="65000"/>
                    <a:lumOff val="35000"/>
                  </a:schemeClr>
                </a:solidFill>
                <a:latin typeface="museo-sans"/>
              </a:rPr>
              <a:t>C+</a:t>
            </a:r>
            <a:r>
              <a:rPr lang="en-US" sz="1700" i="0" dirty="0">
                <a:solidFill>
                  <a:schemeClr val="tx1">
                    <a:lumMod val="65000"/>
                    <a:lumOff val="35000"/>
                  </a:schemeClr>
                </a:solidFill>
                <a:effectLst/>
                <a:latin typeface="museo-sans"/>
              </a:rPr>
              <a:t> then you are </a:t>
            </a:r>
            <a:r>
              <a:rPr lang="en-US" sz="1700" b="1" i="0" dirty="0">
                <a:solidFill>
                  <a:schemeClr val="tx1">
                    <a:lumMod val="65000"/>
                    <a:lumOff val="35000"/>
                  </a:schemeClr>
                </a:solidFill>
                <a:effectLst/>
                <a:latin typeface="museo-sans"/>
              </a:rPr>
              <a:t>above</a:t>
            </a:r>
            <a:r>
              <a:rPr lang="en-US" sz="1700" i="0" dirty="0">
                <a:solidFill>
                  <a:schemeClr val="tx1">
                    <a:lumMod val="65000"/>
                    <a:lumOff val="35000"/>
                  </a:schemeClr>
                </a:solidFill>
                <a:effectLst/>
                <a:latin typeface="museo-sans"/>
              </a:rPr>
              <a:t> the average and your score will be scaled </a:t>
            </a:r>
            <a:r>
              <a:rPr lang="en-US" sz="1700" b="1" i="0" dirty="0">
                <a:solidFill>
                  <a:schemeClr val="tx1">
                    <a:lumMod val="65000"/>
                    <a:lumOff val="35000"/>
                  </a:schemeClr>
                </a:solidFill>
                <a:effectLst/>
                <a:latin typeface="museo-sans"/>
              </a:rPr>
              <a:t>UP</a:t>
            </a:r>
          </a:p>
          <a:p>
            <a:pPr algn="l" fontAlgn="base"/>
            <a:endParaRPr lang="en-US" sz="1700" b="1" dirty="0">
              <a:solidFill>
                <a:schemeClr val="tx1">
                  <a:lumMod val="65000"/>
                  <a:lumOff val="35000"/>
                </a:schemeClr>
              </a:solidFill>
              <a:latin typeface="museo-sans"/>
            </a:endParaRPr>
          </a:p>
          <a:p>
            <a:pPr fontAlgn="base"/>
            <a:r>
              <a:rPr lang="en-US" sz="1700" i="0" dirty="0">
                <a:solidFill>
                  <a:schemeClr val="tx1">
                    <a:lumMod val="65000"/>
                    <a:lumOff val="35000"/>
                  </a:schemeClr>
                </a:solidFill>
                <a:effectLst/>
                <a:latin typeface="museo-sans"/>
              </a:rPr>
              <a:t>If the </a:t>
            </a:r>
            <a:r>
              <a:rPr lang="en-US" sz="1700" b="1" i="0" dirty="0">
                <a:solidFill>
                  <a:schemeClr val="tx1">
                    <a:lumMod val="65000"/>
                    <a:lumOff val="35000"/>
                  </a:schemeClr>
                </a:solidFill>
                <a:effectLst/>
                <a:latin typeface="museo-sans"/>
              </a:rPr>
              <a:t>average </a:t>
            </a:r>
            <a:r>
              <a:rPr lang="en-US" sz="1700" i="0" dirty="0">
                <a:solidFill>
                  <a:schemeClr val="tx1">
                    <a:lumMod val="65000"/>
                    <a:lumOff val="35000"/>
                  </a:schemeClr>
                </a:solidFill>
                <a:effectLst/>
                <a:latin typeface="museo-sans"/>
              </a:rPr>
              <a:t>score for </a:t>
            </a:r>
            <a:r>
              <a:rPr lang="en-US" sz="1700" i="0" dirty="0" err="1">
                <a:solidFill>
                  <a:schemeClr val="tx1">
                    <a:lumMod val="65000"/>
                    <a:lumOff val="35000"/>
                  </a:schemeClr>
                </a:solidFill>
                <a:effectLst/>
                <a:latin typeface="museo-sans"/>
              </a:rPr>
              <a:t>Maths</a:t>
            </a:r>
            <a:r>
              <a:rPr lang="en-US" sz="1700" i="0" dirty="0">
                <a:solidFill>
                  <a:schemeClr val="tx1">
                    <a:lumMod val="65000"/>
                    <a:lumOff val="35000"/>
                  </a:schemeClr>
                </a:solidFill>
                <a:effectLst/>
                <a:latin typeface="museo-sans"/>
              </a:rPr>
              <a:t> is a </a:t>
            </a:r>
            <a:r>
              <a:rPr lang="en-US" sz="1700" b="1" i="0" dirty="0">
                <a:solidFill>
                  <a:schemeClr val="tx1">
                    <a:lumMod val="65000"/>
                    <a:lumOff val="35000"/>
                  </a:schemeClr>
                </a:solidFill>
                <a:effectLst/>
                <a:latin typeface="museo-sans"/>
              </a:rPr>
              <a:t>B</a:t>
            </a:r>
            <a:r>
              <a:rPr lang="en-US" sz="1700" i="0" dirty="0">
                <a:solidFill>
                  <a:schemeClr val="tx1">
                    <a:lumMod val="65000"/>
                    <a:lumOff val="35000"/>
                  </a:schemeClr>
                </a:solidFill>
                <a:effectLst/>
                <a:latin typeface="museo-sans"/>
              </a:rPr>
              <a:t> then you are </a:t>
            </a:r>
            <a:r>
              <a:rPr lang="en-US" sz="1700" b="1" i="0" dirty="0">
                <a:solidFill>
                  <a:schemeClr val="tx1">
                    <a:lumMod val="65000"/>
                    <a:lumOff val="35000"/>
                  </a:schemeClr>
                </a:solidFill>
                <a:effectLst/>
                <a:latin typeface="museo-sans"/>
              </a:rPr>
              <a:t>below</a:t>
            </a:r>
            <a:r>
              <a:rPr lang="en-US" sz="1700" i="0" dirty="0">
                <a:solidFill>
                  <a:schemeClr val="tx1">
                    <a:lumMod val="65000"/>
                    <a:lumOff val="35000"/>
                  </a:schemeClr>
                </a:solidFill>
                <a:effectLst/>
                <a:latin typeface="museo-sans"/>
              </a:rPr>
              <a:t> the average and your score will be scaled </a:t>
            </a:r>
            <a:r>
              <a:rPr lang="en-US" sz="1700" b="1" dirty="0">
                <a:solidFill>
                  <a:schemeClr val="tx1">
                    <a:lumMod val="65000"/>
                    <a:lumOff val="35000"/>
                  </a:schemeClr>
                </a:solidFill>
                <a:latin typeface="museo-sans"/>
              </a:rPr>
              <a:t>DOWN</a:t>
            </a:r>
            <a:endParaRPr lang="en-US" sz="1700" b="1" i="0" dirty="0">
              <a:solidFill>
                <a:schemeClr val="tx1">
                  <a:lumMod val="65000"/>
                  <a:lumOff val="35000"/>
                </a:schemeClr>
              </a:solidFill>
              <a:effectLst/>
              <a:latin typeface="museo-sans"/>
            </a:endParaRPr>
          </a:p>
          <a:p>
            <a:pPr algn="l" fontAlgn="base"/>
            <a:endParaRPr lang="en-US" sz="1600" b="1" i="0" dirty="0">
              <a:solidFill>
                <a:schemeClr val="tx1">
                  <a:lumMod val="65000"/>
                  <a:lumOff val="35000"/>
                </a:schemeClr>
              </a:solidFill>
              <a:effectLst/>
              <a:latin typeface="museo-sans"/>
            </a:endParaRPr>
          </a:p>
          <a:p>
            <a:pPr algn="l" fontAlgn="base"/>
            <a:endParaRPr lang="en-US" sz="1600" dirty="0">
              <a:solidFill>
                <a:schemeClr val="tx1">
                  <a:lumMod val="65000"/>
                  <a:lumOff val="35000"/>
                </a:schemeClr>
              </a:solidFill>
              <a:latin typeface="museo-sans"/>
            </a:endParaRPr>
          </a:p>
          <a:p>
            <a:pPr algn="l" fontAlgn="base"/>
            <a:endParaRPr lang="en-US" sz="1600" i="0" dirty="0">
              <a:solidFill>
                <a:schemeClr val="tx1">
                  <a:lumMod val="65000"/>
                  <a:lumOff val="35000"/>
                </a:schemeClr>
              </a:solidFill>
              <a:effectLst/>
              <a:latin typeface="museo-sans"/>
            </a:endParaRPr>
          </a:p>
        </p:txBody>
      </p:sp>
    </p:spTree>
    <p:extLst>
      <p:ext uri="{BB962C8B-B14F-4D97-AF65-F5344CB8AC3E}">
        <p14:creationId xmlns:p14="http://schemas.microsoft.com/office/powerpoint/2010/main" val="387467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495446">
            <a:off x="5357995" y="4254321"/>
            <a:ext cx="3517691" cy="646331"/>
          </a:xfrm>
          <a:prstGeom prst="rect">
            <a:avLst/>
          </a:prstGeom>
        </p:spPr>
        <p:txBody>
          <a:bodyPr wrap="square">
            <a:spAutoFit/>
          </a:bodyPr>
          <a:lstStyle/>
          <a:p>
            <a:pPr algn="ctr"/>
            <a:r>
              <a:rPr lang="en-AU" sz="3600" b="1" dirty="0">
                <a:solidFill>
                  <a:schemeClr val="bg1"/>
                </a:solidFill>
                <a:latin typeface="Arial" panose="020B0604020202020204" pitchFamily="34" charset="0"/>
                <a:cs typeface="Arial" panose="020B0604020202020204" pitchFamily="34" charset="0"/>
              </a:rPr>
              <a:t>TIP</a:t>
            </a:r>
          </a:p>
        </p:txBody>
      </p:sp>
      <p:sp>
        <p:nvSpPr>
          <p:cNvPr id="6" name="Rectangle 5"/>
          <p:cNvSpPr/>
          <p:nvPr/>
        </p:nvSpPr>
        <p:spPr>
          <a:xfrm>
            <a:off x="5004048" y="836712"/>
            <a:ext cx="1656184"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4955367" y="260648"/>
            <a:ext cx="4043833" cy="5878532"/>
          </a:xfrm>
          <a:prstGeom prst="rect">
            <a:avLst/>
          </a:prstGeom>
        </p:spPr>
        <p:txBody>
          <a:bodyPr wrap="square">
            <a:spAutoFit/>
          </a:bodyPr>
          <a:lstStyle/>
          <a:p>
            <a:pPr algn="ctr"/>
            <a:r>
              <a:rPr lang="en-US" sz="2800" b="1" dirty="0">
                <a:solidFill>
                  <a:srgbClr val="565A5C"/>
                </a:solidFill>
                <a:latin typeface="Arial" panose="020B0604020202020204" pitchFamily="34" charset="0"/>
                <a:cs typeface="Arial" panose="020B0604020202020204" pitchFamily="34" charset="0"/>
              </a:rPr>
              <a:t>FIP - Flexible Industry Pathways</a:t>
            </a:r>
            <a:br>
              <a:rPr lang="en-US" sz="2800" b="1" dirty="0">
                <a:solidFill>
                  <a:srgbClr val="565A5C"/>
                </a:solidFill>
                <a:latin typeface="Arial" panose="020B0604020202020204" pitchFamily="34" charset="0"/>
                <a:cs typeface="Arial" panose="020B0604020202020204" pitchFamily="34" charset="0"/>
              </a:rPr>
            </a:br>
            <a:endParaRPr lang="en-US" sz="2800" b="1" dirty="0">
              <a:solidFill>
                <a:srgbClr val="565A5C"/>
              </a:solidFill>
              <a:latin typeface="Arial" panose="020B0604020202020204" pitchFamily="34" charset="0"/>
              <a:cs typeface="Arial" panose="020B0604020202020204" pitchFamily="34" charset="0"/>
            </a:endParaRPr>
          </a:p>
          <a:p>
            <a:pPr algn="ctr"/>
            <a:r>
              <a:rPr lang="en-US" sz="2800" b="1" dirty="0">
                <a:solidFill>
                  <a:srgbClr val="565A5C"/>
                </a:solidFill>
                <a:latin typeface="Arial" panose="020B0604020202020204" pitchFamily="34" charset="0"/>
                <a:cs typeface="Arial" panose="020B0604020202020204" pitchFamily="34" charset="0"/>
              </a:rPr>
              <a:t>SBA - School Based Apprenticeships</a:t>
            </a:r>
          </a:p>
          <a:p>
            <a:pPr algn="ctr"/>
            <a:endParaRPr lang="en-US" sz="2800" b="1" dirty="0">
              <a:solidFill>
                <a:srgbClr val="565A5C"/>
              </a:solidFill>
              <a:latin typeface="Arial" panose="020B0604020202020204" pitchFamily="34" charset="0"/>
              <a:cs typeface="Arial" panose="020B0604020202020204" pitchFamily="34" charset="0"/>
            </a:endParaRPr>
          </a:p>
          <a:p>
            <a:pPr algn="ctr"/>
            <a:r>
              <a:rPr lang="en-US" sz="1600" dirty="0">
                <a:solidFill>
                  <a:srgbClr val="565A5C"/>
                </a:solidFill>
                <a:latin typeface="Arial" panose="020B0604020202020204" pitchFamily="34" charset="0"/>
                <a:cs typeface="Arial" panose="020B0604020202020204" pitchFamily="34" charset="0"/>
              </a:rPr>
              <a:t>FIPs &amp; Schools Based Apprenticeships count for Stage 1 or Stage 2 Credits, depending on the course</a:t>
            </a:r>
            <a:br>
              <a:rPr lang="en-US" sz="1600" dirty="0">
                <a:solidFill>
                  <a:srgbClr val="565A5C"/>
                </a:solidFill>
                <a:latin typeface="Arial" panose="020B0604020202020204" pitchFamily="34" charset="0"/>
                <a:cs typeface="Arial" panose="020B0604020202020204" pitchFamily="34" charset="0"/>
              </a:rPr>
            </a:b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Any SBA (Cert III) satisfies all non compulsory credits.</a:t>
            </a:r>
          </a:p>
          <a:p>
            <a:pPr algn="ctr"/>
            <a:endParaRPr lang="en-US" sz="1600" dirty="0">
              <a:solidFill>
                <a:srgbClr val="565A5C"/>
              </a:solidFill>
              <a:latin typeface="Arial" panose="020B0604020202020204" pitchFamily="34" charset="0"/>
              <a:cs typeface="Arial" panose="020B0604020202020204" pitchFamily="34" charset="0"/>
            </a:endParaRPr>
          </a:p>
          <a:p>
            <a:pPr algn="ctr"/>
            <a:r>
              <a:rPr lang="en-US" sz="1600" dirty="0">
                <a:solidFill>
                  <a:srgbClr val="565A5C"/>
                </a:solidFill>
                <a:latin typeface="Arial" panose="020B0604020202020204" pitchFamily="34" charset="0"/>
                <a:cs typeface="Arial" panose="020B0604020202020204" pitchFamily="34" charset="0"/>
              </a:rPr>
              <a:t>20 Credits of a Cert III can be used towards an ATAR.</a:t>
            </a:r>
          </a:p>
          <a:p>
            <a:pPr algn="ctr"/>
            <a:r>
              <a:rPr lang="en-US" sz="1600" dirty="0">
                <a:solidFill>
                  <a:srgbClr val="565A5C"/>
                </a:solidFill>
                <a:latin typeface="Arial" panose="020B0604020202020204" pitchFamily="34" charset="0"/>
                <a:cs typeface="Arial" panose="020B0604020202020204" pitchFamily="34" charset="0"/>
              </a:rPr>
              <a:t> </a:t>
            </a:r>
          </a:p>
          <a:p>
            <a:pPr algn="ctr"/>
            <a:r>
              <a:rPr lang="en-US" sz="1600" dirty="0">
                <a:solidFill>
                  <a:srgbClr val="565A5C"/>
                </a:solidFill>
                <a:latin typeface="Arial" panose="020B0604020202020204" pitchFamily="34" charset="0"/>
                <a:cs typeface="Arial" panose="020B0604020202020204" pitchFamily="34" charset="0"/>
              </a:rPr>
              <a:t>Tammy Schinkel</a:t>
            </a:r>
          </a:p>
          <a:p>
            <a:pPr algn="ctr"/>
            <a:r>
              <a:rPr lang="en-US" sz="1600" dirty="0">
                <a:solidFill>
                  <a:srgbClr val="565A5C"/>
                </a:solidFill>
                <a:latin typeface="Arial" panose="020B0604020202020204" pitchFamily="34" charset="0"/>
                <a:cs typeface="Arial" panose="020B0604020202020204" pitchFamily="34" charset="0"/>
                <a:hlinkClick r:id="rId4"/>
              </a:rPr>
              <a:t>Tammy.Cane985@schools.sa.edu.au</a:t>
            </a:r>
            <a:endParaRPr lang="en-US" sz="1600" dirty="0">
              <a:solidFill>
                <a:srgbClr val="565A5C"/>
              </a:solidFill>
              <a:latin typeface="Arial" panose="020B0604020202020204" pitchFamily="34" charset="0"/>
              <a:cs typeface="Arial" panose="020B0604020202020204" pitchFamily="34" charset="0"/>
            </a:endParaRPr>
          </a:p>
          <a:p>
            <a:pPr algn="ctr"/>
            <a:endParaRPr lang="en-US" sz="1600" dirty="0">
              <a:solidFill>
                <a:srgbClr val="565A5C"/>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ECEE638-7AC4-DAA8-45D1-C56815D6A52A}"/>
              </a:ext>
            </a:extLst>
          </p:cNvPr>
          <p:cNvPicPr>
            <a:picLocks noChangeAspect="1"/>
          </p:cNvPicPr>
          <p:nvPr/>
        </p:nvPicPr>
        <p:blipFill>
          <a:blip r:embed="rId5"/>
          <a:stretch>
            <a:fillRect/>
          </a:stretch>
        </p:blipFill>
        <p:spPr>
          <a:xfrm>
            <a:off x="260529" y="260648"/>
            <a:ext cx="4556404" cy="6408712"/>
          </a:xfrm>
          <a:prstGeom prst="rect">
            <a:avLst/>
          </a:prstGeom>
        </p:spPr>
      </p:pic>
      <p:pic>
        <p:nvPicPr>
          <p:cNvPr id="7" name="Picture 6">
            <a:extLst>
              <a:ext uri="{FF2B5EF4-FFF2-40B4-BE49-F238E27FC236}">
                <a16:creationId xmlns:a16="http://schemas.microsoft.com/office/drawing/2014/main" id="{6C8730AC-F029-6F01-2F9D-D9FCCFEC4919}"/>
              </a:ext>
            </a:extLst>
          </p:cNvPr>
          <p:cNvPicPr>
            <a:picLocks noChangeAspect="1"/>
          </p:cNvPicPr>
          <p:nvPr/>
        </p:nvPicPr>
        <p:blipFill>
          <a:blip r:embed="rId6"/>
          <a:stretch>
            <a:fillRect/>
          </a:stretch>
        </p:blipFill>
        <p:spPr>
          <a:xfrm>
            <a:off x="176050" y="260648"/>
            <a:ext cx="4689564" cy="6468763"/>
          </a:xfrm>
          <a:prstGeom prst="rect">
            <a:avLst/>
          </a:prstGeom>
        </p:spPr>
      </p:pic>
    </p:spTree>
    <p:extLst>
      <p:ext uri="{BB962C8B-B14F-4D97-AF65-F5344CB8AC3E}">
        <p14:creationId xmlns:p14="http://schemas.microsoft.com/office/powerpoint/2010/main" val="4184616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45946" y="3882534"/>
            <a:ext cx="8130510" cy="338554"/>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GAINED</a:t>
            </a:r>
            <a:r>
              <a:rPr lang="en-US" sz="1600" dirty="0">
                <a:solidFill>
                  <a:srgbClr val="565A5C"/>
                </a:solidFill>
                <a:latin typeface="Arial" panose="020B0604020202020204" pitchFamily="34" charset="0"/>
                <a:cs typeface="Arial" panose="020B0604020202020204" pitchFamily="34" charset="0"/>
              </a:rPr>
              <a:t> a university aggregate and an ATAR</a:t>
            </a:r>
          </a:p>
        </p:txBody>
      </p:sp>
      <p:sp>
        <p:nvSpPr>
          <p:cNvPr id="49" name="Rectangle 48"/>
          <p:cNvSpPr/>
          <p:nvPr/>
        </p:nvSpPr>
        <p:spPr>
          <a:xfrm>
            <a:off x="2987824" y="3337482"/>
            <a:ext cx="5688632" cy="338554"/>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COMPLETED</a:t>
            </a:r>
            <a:r>
              <a:rPr lang="en-US" sz="1600" dirty="0">
                <a:solidFill>
                  <a:srgbClr val="565A5C"/>
                </a:solidFill>
                <a:latin typeface="Arial" panose="020B0604020202020204" pitchFamily="34" charset="0"/>
                <a:cs typeface="Arial" panose="020B0604020202020204" pitchFamily="34" charset="0"/>
              </a:rPr>
              <a:t> the SACE with at least 90 credits at Stage 2 </a:t>
            </a:r>
          </a:p>
        </p:txBody>
      </p:sp>
      <p:sp>
        <p:nvSpPr>
          <p:cNvPr id="9" name="Rectangle 8"/>
          <p:cNvSpPr/>
          <p:nvPr/>
        </p:nvSpPr>
        <p:spPr>
          <a:xfrm>
            <a:off x="539551" y="4458598"/>
            <a:ext cx="8130510" cy="338554"/>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MET</a:t>
            </a:r>
            <a:r>
              <a:rPr lang="en-US" sz="1600" dirty="0">
                <a:solidFill>
                  <a:srgbClr val="565A5C"/>
                </a:solidFill>
                <a:latin typeface="Arial" panose="020B0604020202020204" pitchFamily="34" charset="0"/>
                <a:cs typeface="Arial" panose="020B0604020202020204" pitchFamily="34" charset="0"/>
              </a:rPr>
              <a:t> any university prerequisite requirements and rules </a:t>
            </a:r>
          </a:p>
        </p:txBody>
      </p:sp>
      <p:sp>
        <p:nvSpPr>
          <p:cNvPr id="21" name="Rectangle 20"/>
          <p:cNvSpPr/>
          <p:nvPr/>
        </p:nvSpPr>
        <p:spPr>
          <a:xfrm>
            <a:off x="6372200" y="2740858"/>
            <a:ext cx="2304256" cy="400110"/>
          </a:xfrm>
          <a:prstGeom prst="rect">
            <a:avLst/>
          </a:prstGeom>
        </p:spPr>
        <p:txBody>
          <a:bodyPr wrap="square">
            <a:spAutoFit/>
          </a:bodyPr>
          <a:lstStyle/>
          <a:p>
            <a:pPr algn="r"/>
            <a:r>
              <a:rPr lang="en-US" sz="2000" dirty="0">
                <a:solidFill>
                  <a:srgbClr val="7AB800"/>
                </a:solidFill>
                <a:latin typeface="Arial" panose="020B0604020202020204" pitchFamily="34" charset="0"/>
                <a:cs typeface="Arial" panose="020B0604020202020204" pitchFamily="34" charset="0"/>
              </a:rPr>
              <a:t>UNIVERSITY</a:t>
            </a:r>
            <a:endParaRPr lang="en-AU" sz="1200" dirty="0">
              <a:solidFill>
                <a:srgbClr val="7AB800"/>
              </a:solidFill>
              <a:latin typeface="Arial" panose="020B0604020202020204" pitchFamily="34" charset="0"/>
              <a:cs typeface="Arial" panose="020B0604020202020204" pitchFamily="34" charset="0"/>
            </a:endParaRPr>
          </a:p>
        </p:txBody>
      </p:sp>
      <p:sp>
        <p:nvSpPr>
          <p:cNvPr id="5" name="Rectangle 4"/>
          <p:cNvSpPr/>
          <p:nvPr/>
        </p:nvSpPr>
        <p:spPr>
          <a:xfrm>
            <a:off x="573306" y="5004465"/>
            <a:ext cx="8103150" cy="830997"/>
          </a:xfrm>
          <a:prstGeom prst="rect">
            <a:avLst/>
          </a:prstGeom>
        </p:spPr>
        <p:txBody>
          <a:bodyPr wrap="square">
            <a:spAutoFit/>
          </a:bodyPr>
          <a:lstStyle/>
          <a:p>
            <a:pPr algn="r"/>
            <a:r>
              <a:rPr lang="en-AU" sz="1600" b="1" dirty="0">
                <a:solidFill>
                  <a:srgbClr val="565A5C"/>
                </a:solidFill>
                <a:latin typeface="Arial" panose="020B0604020202020204" pitchFamily="34" charset="0"/>
                <a:cs typeface="Arial" panose="020B0604020202020204" pitchFamily="34" charset="0"/>
              </a:rPr>
              <a:t>APPLIED </a:t>
            </a:r>
            <a:r>
              <a:rPr lang="en-AU" sz="1600" dirty="0">
                <a:solidFill>
                  <a:srgbClr val="565A5C"/>
                </a:solidFill>
                <a:latin typeface="Arial" panose="020B0604020202020204" pitchFamily="34" charset="0"/>
                <a:cs typeface="Arial" panose="020B0604020202020204" pitchFamily="34" charset="0"/>
              </a:rPr>
              <a:t>through the South Australian </a:t>
            </a:r>
            <a:br>
              <a:rPr lang="en-AU" sz="1600" dirty="0">
                <a:solidFill>
                  <a:srgbClr val="565A5C"/>
                </a:solidFill>
                <a:latin typeface="Arial" panose="020B0604020202020204" pitchFamily="34" charset="0"/>
                <a:cs typeface="Arial" panose="020B0604020202020204" pitchFamily="34" charset="0"/>
              </a:rPr>
            </a:br>
            <a:r>
              <a:rPr lang="en-AU" sz="1600" dirty="0">
                <a:solidFill>
                  <a:srgbClr val="565A5C"/>
                </a:solidFill>
                <a:latin typeface="Arial" panose="020B0604020202020204" pitchFamily="34" charset="0"/>
                <a:cs typeface="Arial" panose="020B0604020202020204" pitchFamily="34" charset="0"/>
              </a:rPr>
              <a:t>Tertiary Admissions Centre (SATAC)</a:t>
            </a:r>
          </a:p>
          <a:p>
            <a:pPr algn="r"/>
            <a:r>
              <a:rPr lang="en-AU" sz="1600" b="1" i="1" dirty="0">
                <a:solidFill>
                  <a:srgbClr val="565A5C"/>
                </a:solidFill>
                <a:latin typeface="Arial" panose="020B0604020202020204" pitchFamily="34" charset="0"/>
                <a:cs typeface="Arial" panose="020B0604020202020204" pitchFamily="34" charset="0"/>
              </a:rPr>
              <a:t>Opens in August</a:t>
            </a:r>
            <a:r>
              <a:rPr lang="en-AU" sz="1600" dirty="0">
                <a:solidFill>
                  <a:srgbClr val="565A5C"/>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49654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a:xfrm>
            <a:off x="466689" y="4123626"/>
            <a:ext cx="7986494" cy="584775"/>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PREPARES</a:t>
            </a:r>
            <a:r>
              <a:rPr lang="en-US" sz="1600" dirty="0">
                <a:solidFill>
                  <a:srgbClr val="565A5C"/>
                </a:solidFill>
                <a:latin typeface="Arial" panose="020B0604020202020204" pitchFamily="34" charset="0"/>
                <a:cs typeface="Arial" panose="020B0604020202020204" pitchFamily="34" charset="0"/>
              </a:rPr>
              <a:t> your child for employment in professional,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para-professional, technical and trade careers</a:t>
            </a:r>
          </a:p>
        </p:txBody>
      </p:sp>
      <p:sp>
        <p:nvSpPr>
          <p:cNvPr id="22" name="Rectangle 21"/>
          <p:cNvSpPr/>
          <p:nvPr/>
        </p:nvSpPr>
        <p:spPr>
          <a:xfrm>
            <a:off x="7236296" y="2740858"/>
            <a:ext cx="1368152" cy="400110"/>
          </a:xfrm>
          <a:prstGeom prst="rect">
            <a:avLst/>
          </a:prstGeom>
        </p:spPr>
        <p:txBody>
          <a:bodyPr wrap="square">
            <a:spAutoFit/>
          </a:bodyPr>
          <a:lstStyle/>
          <a:p>
            <a:pPr algn="r"/>
            <a:r>
              <a:rPr lang="en-US" sz="2000" dirty="0">
                <a:solidFill>
                  <a:srgbClr val="7AB800"/>
                </a:solidFill>
                <a:latin typeface="Arial" panose="020B0604020202020204" pitchFamily="34" charset="0"/>
                <a:cs typeface="Arial" panose="020B0604020202020204" pitchFamily="34" charset="0"/>
              </a:rPr>
              <a:t>TAFE</a:t>
            </a:r>
            <a:endParaRPr lang="en-AU" sz="1200" dirty="0">
              <a:solidFill>
                <a:srgbClr val="7AB800"/>
              </a:solidFill>
              <a:latin typeface="Arial" panose="020B0604020202020204" pitchFamily="34" charset="0"/>
              <a:cs typeface="Arial" panose="020B0604020202020204" pitchFamily="34" charset="0"/>
            </a:endParaRPr>
          </a:p>
        </p:txBody>
      </p:sp>
      <p:sp>
        <p:nvSpPr>
          <p:cNvPr id="3" name="Rectangle 2"/>
          <p:cNvSpPr/>
          <p:nvPr/>
        </p:nvSpPr>
        <p:spPr>
          <a:xfrm>
            <a:off x="1115616" y="3367118"/>
            <a:ext cx="7310143" cy="830997"/>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ENTRY</a:t>
            </a:r>
            <a:r>
              <a:rPr lang="en-US" sz="1600" dirty="0">
                <a:solidFill>
                  <a:srgbClr val="565A5C"/>
                </a:solidFill>
                <a:latin typeface="Arial" panose="020B0604020202020204" pitchFamily="34" charset="0"/>
                <a:cs typeface="Arial" panose="020B0604020202020204" pitchFamily="34" charset="0"/>
              </a:rPr>
              <a:t> requirements and a list of all the courses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offered by TAFE can be found at </a:t>
            </a:r>
            <a:r>
              <a:rPr lang="en-US" sz="1600" b="1" dirty="0">
                <a:solidFill>
                  <a:srgbClr val="565A5C"/>
                </a:solidFill>
                <a:latin typeface="Arial" panose="020B0604020202020204" pitchFamily="34" charset="0"/>
                <a:cs typeface="Arial" panose="020B0604020202020204" pitchFamily="34" charset="0"/>
              </a:rPr>
              <a:t>tafesa.edu.au</a:t>
            </a:r>
          </a:p>
          <a:p>
            <a:pPr algn="r"/>
            <a:r>
              <a:rPr lang="en-US" sz="1600" dirty="0">
                <a:solidFill>
                  <a:srgbClr val="565A5C"/>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95025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a:xfrm>
            <a:off x="539552" y="3356992"/>
            <a:ext cx="8130510" cy="830997"/>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TRAIN</a:t>
            </a:r>
            <a:r>
              <a:rPr lang="en-US" sz="1600" dirty="0">
                <a:solidFill>
                  <a:srgbClr val="565A5C"/>
                </a:solidFill>
                <a:latin typeface="Arial" panose="020B0604020202020204" pitchFamily="34" charset="0"/>
                <a:cs typeface="Arial" panose="020B0604020202020204" pitchFamily="34" charset="0"/>
              </a:rPr>
              <a:t> in a </a:t>
            </a:r>
            <a:r>
              <a:rPr lang="en-US" sz="1600" dirty="0" err="1">
                <a:solidFill>
                  <a:srgbClr val="565A5C"/>
                </a:solidFill>
                <a:latin typeface="Arial" panose="020B0604020202020204" pitchFamily="34" charset="0"/>
                <a:cs typeface="Arial" panose="020B0604020202020204" pitchFamily="34" charset="0"/>
              </a:rPr>
              <a:t>recognised</a:t>
            </a:r>
            <a:r>
              <a:rPr lang="en-US" sz="1600" dirty="0">
                <a:solidFill>
                  <a:srgbClr val="565A5C"/>
                </a:solidFill>
                <a:latin typeface="Arial" panose="020B0604020202020204" pitchFamily="34" charset="0"/>
                <a:cs typeface="Arial" panose="020B0604020202020204" pitchFamily="34" charset="0"/>
              </a:rPr>
              <a:t> VET course</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or school-based apprenticeship </a:t>
            </a:r>
          </a:p>
          <a:p>
            <a:pPr algn="r"/>
            <a:r>
              <a:rPr lang="en-US" sz="1600" dirty="0">
                <a:solidFill>
                  <a:srgbClr val="565A5C"/>
                </a:solidFill>
                <a:latin typeface="Arial" panose="020B0604020202020204" pitchFamily="34" charset="0"/>
                <a:cs typeface="Arial" panose="020B0604020202020204" pitchFamily="34" charset="0"/>
              </a:rPr>
              <a:t>while completing the SACE</a:t>
            </a:r>
          </a:p>
        </p:txBody>
      </p:sp>
      <p:sp>
        <p:nvSpPr>
          <p:cNvPr id="3" name="Rectangle 2"/>
          <p:cNvSpPr/>
          <p:nvPr/>
        </p:nvSpPr>
        <p:spPr>
          <a:xfrm>
            <a:off x="827584" y="4314582"/>
            <a:ext cx="7842478" cy="338554"/>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GET </a:t>
            </a:r>
            <a:r>
              <a:rPr lang="en-US" sz="1600" dirty="0">
                <a:solidFill>
                  <a:srgbClr val="565A5C"/>
                </a:solidFill>
                <a:latin typeface="Arial" panose="020B0604020202020204" pitchFamily="34" charset="0"/>
                <a:cs typeface="Arial" panose="020B0604020202020204" pitchFamily="34" charset="0"/>
              </a:rPr>
              <a:t>a head start on their career </a:t>
            </a:r>
          </a:p>
        </p:txBody>
      </p:sp>
      <p:sp>
        <p:nvSpPr>
          <p:cNvPr id="9" name="Rectangle 8"/>
          <p:cNvSpPr/>
          <p:nvPr/>
        </p:nvSpPr>
        <p:spPr>
          <a:xfrm>
            <a:off x="1338034" y="4797152"/>
            <a:ext cx="7410430" cy="338554"/>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CHOOSE</a:t>
            </a:r>
            <a:r>
              <a:rPr lang="en-US" sz="1600" dirty="0">
                <a:solidFill>
                  <a:srgbClr val="565A5C"/>
                </a:solidFill>
                <a:latin typeface="Arial" panose="020B0604020202020204" pitchFamily="34" charset="0"/>
                <a:cs typeface="Arial" panose="020B0604020202020204" pitchFamily="34" charset="0"/>
              </a:rPr>
              <a:t> from a wide range of industry areas </a:t>
            </a:r>
          </a:p>
        </p:txBody>
      </p:sp>
      <p:sp>
        <p:nvSpPr>
          <p:cNvPr id="21" name="Rectangle 20"/>
          <p:cNvSpPr/>
          <p:nvPr/>
        </p:nvSpPr>
        <p:spPr>
          <a:xfrm>
            <a:off x="539552" y="2740858"/>
            <a:ext cx="8208912" cy="400110"/>
          </a:xfrm>
          <a:prstGeom prst="rect">
            <a:avLst/>
          </a:prstGeom>
        </p:spPr>
        <p:txBody>
          <a:bodyPr wrap="square">
            <a:spAutoFit/>
          </a:bodyPr>
          <a:lstStyle/>
          <a:p>
            <a:pPr algn="r"/>
            <a:r>
              <a:rPr lang="en-US" sz="2000" dirty="0">
                <a:solidFill>
                  <a:srgbClr val="7AB800"/>
                </a:solidFill>
                <a:latin typeface="Arial" panose="020B0604020202020204" pitchFamily="34" charset="0"/>
                <a:cs typeface="Arial" panose="020B0604020202020204" pitchFamily="34" charset="0"/>
              </a:rPr>
              <a:t>EMPLOYMENT AND TRAINING</a:t>
            </a:r>
            <a:endParaRPr lang="en-AU" sz="1200" dirty="0">
              <a:solidFill>
                <a:srgbClr val="7AB800"/>
              </a:solidFill>
              <a:latin typeface="Arial" panose="020B0604020202020204" pitchFamily="34" charset="0"/>
              <a:cs typeface="Arial" panose="020B0604020202020204" pitchFamily="34" charset="0"/>
            </a:endParaRPr>
          </a:p>
        </p:txBody>
      </p:sp>
      <p:sp>
        <p:nvSpPr>
          <p:cNvPr id="5" name="Rectangle 4"/>
          <p:cNvSpPr/>
          <p:nvPr/>
        </p:nvSpPr>
        <p:spPr>
          <a:xfrm>
            <a:off x="4499992" y="5245889"/>
            <a:ext cx="8103150" cy="338554"/>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Find a list of VET courses at </a:t>
            </a:r>
            <a:r>
              <a:rPr lang="en-US" sz="1600" b="1" dirty="0">
                <a:solidFill>
                  <a:srgbClr val="565A5C"/>
                </a:solidFill>
                <a:latin typeface="Arial" panose="020B0604020202020204" pitchFamily="34" charset="0"/>
                <a:cs typeface="Arial" panose="020B0604020202020204" pitchFamily="34" charset="0"/>
              </a:rPr>
              <a:t>sace.sa.edu.au</a:t>
            </a:r>
            <a:endParaRPr lang="en-US" sz="16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3172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10171" y="3708321"/>
            <a:ext cx="4897933" cy="584775"/>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HELP</a:t>
            </a:r>
            <a:r>
              <a:rPr lang="en-US" sz="1600" dirty="0">
                <a:solidFill>
                  <a:srgbClr val="565A5C"/>
                </a:solidFill>
                <a:latin typeface="Arial" panose="020B0604020202020204" pitchFamily="34" charset="0"/>
                <a:cs typeface="Arial" panose="020B0604020202020204" pitchFamily="34" charset="0"/>
              </a:rPr>
              <a:t> your child select subjects that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suit their interests and future plans </a:t>
            </a:r>
          </a:p>
        </p:txBody>
      </p:sp>
      <p:sp>
        <p:nvSpPr>
          <p:cNvPr id="49" name="Rectangle 48"/>
          <p:cNvSpPr/>
          <p:nvPr/>
        </p:nvSpPr>
        <p:spPr>
          <a:xfrm>
            <a:off x="617956" y="2924944"/>
            <a:ext cx="4890148" cy="584775"/>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OUR SCHOOL </a:t>
            </a:r>
            <a:r>
              <a:rPr lang="en-US" sz="1600" dirty="0">
                <a:solidFill>
                  <a:srgbClr val="565A5C"/>
                </a:solidFill>
                <a:latin typeface="Arial" panose="020B0604020202020204" pitchFamily="34" charset="0"/>
                <a:cs typeface="Arial" panose="020B0604020202020204" pitchFamily="34" charset="0"/>
              </a:rPr>
              <a:t>is here to provide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information to you and your child</a:t>
            </a:r>
          </a:p>
        </p:txBody>
      </p:sp>
      <p:sp>
        <p:nvSpPr>
          <p:cNvPr id="9" name="Rectangle 8"/>
          <p:cNvSpPr/>
          <p:nvPr/>
        </p:nvSpPr>
        <p:spPr>
          <a:xfrm>
            <a:off x="1331643" y="4542219"/>
            <a:ext cx="4176462" cy="830997"/>
          </a:xfrm>
          <a:prstGeom prst="rect">
            <a:avLst/>
          </a:prstGeom>
        </p:spPr>
        <p:txBody>
          <a:bodyPr wrap="square">
            <a:spAutoFit/>
          </a:bodyPr>
          <a:lstStyle/>
          <a:p>
            <a:pPr algn="r"/>
            <a:r>
              <a:rPr lang="en-US" sz="1600" b="1" dirty="0">
                <a:solidFill>
                  <a:srgbClr val="565A5C"/>
                </a:solidFill>
                <a:latin typeface="Arial" panose="020B0604020202020204" pitchFamily="34" charset="0"/>
                <a:cs typeface="Arial" panose="020B0604020202020204" pitchFamily="34" charset="0"/>
              </a:rPr>
              <a:t>ADVISE</a:t>
            </a:r>
            <a:r>
              <a:rPr lang="en-US" sz="1600" dirty="0">
                <a:solidFill>
                  <a:srgbClr val="565A5C"/>
                </a:solidFill>
                <a:latin typeface="Arial" panose="020B0604020202020204" pitchFamily="34" charset="0"/>
                <a:cs typeface="Arial" panose="020B0604020202020204" pitchFamily="34" charset="0"/>
              </a:rPr>
              <a:t> them on the best subjects and VET</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courses to take for their preferred tertiary</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education course or area of employment </a:t>
            </a:r>
          </a:p>
        </p:txBody>
      </p:sp>
      <p:cxnSp>
        <p:nvCxnSpPr>
          <p:cNvPr id="4" name="Straight Connector 3"/>
          <p:cNvCxnSpPr/>
          <p:nvPr/>
        </p:nvCxnSpPr>
        <p:spPr>
          <a:xfrm>
            <a:off x="5549230" y="2924944"/>
            <a:ext cx="0" cy="2448272"/>
          </a:xfrm>
          <a:prstGeom prst="line">
            <a:avLst/>
          </a:prstGeom>
          <a:ln w="19050">
            <a:solidFill>
              <a:srgbClr val="565A5C"/>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590356" y="2924944"/>
            <a:ext cx="3302125" cy="2554545"/>
          </a:xfrm>
          <a:prstGeom prst="rect">
            <a:avLst/>
          </a:prstGeom>
        </p:spPr>
        <p:txBody>
          <a:bodyPr wrap="square">
            <a:spAutoFit/>
          </a:bodyPr>
          <a:lstStyle/>
          <a:p>
            <a:r>
              <a:rPr lang="en-US" sz="1600" b="1" dirty="0">
                <a:solidFill>
                  <a:srgbClr val="7AB800"/>
                </a:solidFill>
                <a:latin typeface="Arial" panose="020B0604020202020204" pitchFamily="34" charset="0"/>
                <a:cs typeface="Arial" panose="020B0604020202020204" pitchFamily="34" charset="0"/>
              </a:rPr>
              <a:t>MY DETAILS</a:t>
            </a:r>
          </a:p>
          <a:p>
            <a:endParaRPr lang="en-US" sz="1600" b="1" dirty="0">
              <a:solidFill>
                <a:srgbClr val="7AB800"/>
              </a:solidFill>
              <a:latin typeface="Arial" panose="020B0604020202020204" pitchFamily="34" charset="0"/>
              <a:cs typeface="Arial" panose="020B0604020202020204" pitchFamily="34" charset="0"/>
            </a:endParaRPr>
          </a:p>
          <a:p>
            <a:r>
              <a:rPr lang="en-US" sz="1600" b="1" dirty="0">
                <a:solidFill>
                  <a:srgbClr val="7AB800"/>
                </a:solidFill>
                <a:latin typeface="Arial" panose="020B0604020202020204" pitchFamily="34" charset="0"/>
                <a:cs typeface="Arial" panose="020B0604020202020204" pitchFamily="34" charset="0"/>
              </a:rPr>
              <a:t>Tom Rechner</a:t>
            </a:r>
          </a:p>
          <a:p>
            <a:endParaRPr lang="en-US" sz="1600" b="1" dirty="0">
              <a:solidFill>
                <a:srgbClr val="7AB800"/>
              </a:solidFill>
              <a:latin typeface="Arial" panose="020B0604020202020204" pitchFamily="34" charset="0"/>
              <a:cs typeface="Arial" panose="020B0604020202020204" pitchFamily="34" charset="0"/>
            </a:endParaRPr>
          </a:p>
          <a:p>
            <a:r>
              <a:rPr lang="en-US" sz="1600" b="1" dirty="0">
                <a:solidFill>
                  <a:srgbClr val="7AB800"/>
                </a:solidFill>
                <a:latin typeface="Arial" panose="020B0604020202020204" pitchFamily="34" charset="0"/>
                <a:cs typeface="Arial" panose="020B0604020202020204" pitchFamily="34" charset="0"/>
              </a:rPr>
              <a:t>PHONE: </a:t>
            </a:r>
            <a:r>
              <a:rPr lang="en-US" sz="1600" dirty="0">
                <a:solidFill>
                  <a:srgbClr val="7AB800"/>
                </a:solidFill>
                <a:latin typeface="Arial" panose="020B0604020202020204" pitchFamily="34" charset="0"/>
                <a:cs typeface="Arial" panose="020B0604020202020204" pitchFamily="34" charset="0"/>
              </a:rPr>
              <a:t>8762 1333</a:t>
            </a:r>
          </a:p>
          <a:p>
            <a:endParaRPr lang="en-US" sz="1600" b="1" dirty="0">
              <a:solidFill>
                <a:srgbClr val="565A5C"/>
              </a:solidFill>
              <a:latin typeface="Arial" panose="020B0604020202020204" pitchFamily="34" charset="0"/>
              <a:cs typeface="Arial" panose="020B0604020202020204" pitchFamily="34" charset="0"/>
            </a:endParaRPr>
          </a:p>
          <a:p>
            <a:r>
              <a:rPr lang="en-US" sz="1600" b="1" dirty="0">
                <a:solidFill>
                  <a:srgbClr val="7AB800"/>
                </a:solidFill>
                <a:latin typeface="Arial" panose="020B0604020202020204" pitchFamily="34" charset="0"/>
                <a:cs typeface="Arial" panose="020B0604020202020204" pitchFamily="34" charset="0"/>
              </a:rPr>
              <a:t>EMAIL:</a:t>
            </a:r>
            <a:endParaRPr lang="en-US" sz="1600" dirty="0">
              <a:solidFill>
                <a:srgbClr val="7AB800"/>
              </a:solidFill>
              <a:latin typeface="Arial" panose="020B0604020202020204" pitchFamily="34" charset="0"/>
              <a:cs typeface="Arial" panose="020B0604020202020204" pitchFamily="34" charset="0"/>
            </a:endParaRPr>
          </a:p>
          <a:p>
            <a:r>
              <a:rPr lang="en-US" sz="1600" dirty="0">
                <a:solidFill>
                  <a:srgbClr val="7AB800"/>
                </a:solidFill>
                <a:latin typeface="Arial" panose="020B0604020202020204" pitchFamily="34" charset="0"/>
                <a:cs typeface="Arial" panose="020B0604020202020204" pitchFamily="34" charset="0"/>
              </a:rPr>
              <a:t>Tom.Rechner439@schools.sa.edu.au</a:t>
            </a:r>
          </a:p>
          <a:p>
            <a:endParaRPr lang="en-US" sz="16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6169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568188" y="638002"/>
            <a:ext cx="1491845" cy="1200329"/>
          </a:xfrm>
          <a:prstGeom prst="rect">
            <a:avLst/>
          </a:prstGeom>
        </p:spPr>
        <p:txBody>
          <a:bodyPr wrap="square">
            <a:spAutoFit/>
          </a:bodyPr>
          <a:lstStyle/>
          <a:p>
            <a:pPr algn="ctr"/>
            <a:r>
              <a:rPr lang="en-US" sz="7200" dirty="0">
                <a:solidFill>
                  <a:schemeClr val="bg1"/>
                </a:solidFill>
                <a:latin typeface="Arial" panose="020B0604020202020204" pitchFamily="34" charset="0"/>
                <a:cs typeface="Arial" panose="020B0604020202020204" pitchFamily="34" charset="0"/>
              </a:rPr>
              <a:t>?</a:t>
            </a:r>
            <a:endParaRPr lang="en-AU" sz="7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400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Welcome to SACE_A Parents Guide-Design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71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2555776" y="3296403"/>
            <a:ext cx="6984776"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INTERNATIONALLY </a:t>
            </a:r>
            <a:r>
              <a:rPr lang="en-US" sz="1600" dirty="0" err="1">
                <a:solidFill>
                  <a:srgbClr val="565A5C"/>
                </a:solidFill>
                <a:latin typeface="Arial" panose="020B0604020202020204" pitchFamily="34" charset="0"/>
                <a:cs typeface="Arial" panose="020B0604020202020204" pitchFamily="34" charset="0"/>
              </a:rPr>
              <a:t>recognised</a:t>
            </a:r>
            <a:r>
              <a:rPr lang="en-US" sz="1600" dirty="0">
                <a:solidFill>
                  <a:srgbClr val="565A5C"/>
                </a:solidFill>
                <a:latin typeface="Arial" panose="020B0604020202020204" pitchFamily="34" charset="0"/>
                <a:cs typeface="Arial" panose="020B0604020202020204" pitchFamily="34" charset="0"/>
              </a:rPr>
              <a:t> qualification</a:t>
            </a:r>
            <a:endParaRPr lang="en-US" sz="1600" dirty="0">
              <a:solidFill>
                <a:srgbClr val="7AB800"/>
              </a:solidFill>
              <a:latin typeface="Arial" panose="020B0604020202020204" pitchFamily="34" charset="0"/>
              <a:cs typeface="Arial" panose="020B0604020202020204" pitchFamily="34" charset="0"/>
            </a:endParaRPr>
          </a:p>
        </p:txBody>
      </p:sp>
      <p:sp>
        <p:nvSpPr>
          <p:cNvPr id="11" name="Rectangle 10"/>
          <p:cNvSpPr/>
          <p:nvPr/>
        </p:nvSpPr>
        <p:spPr>
          <a:xfrm>
            <a:off x="2555776" y="3875564"/>
            <a:ext cx="4572000" cy="615553"/>
          </a:xfrm>
          <a:prstGeom prst="rect">
            <a:avLst/>
          </a:prstGeom>
        </p:spPr>
        <p:txBody>
          <a:bodyPr>
            <a:spAutoFit/>
          </a:bodyPr>
          <a:lstStyle/>
          <a:p>
            <a:r>
              <a:rPr lang="en-US" sz="1600" b="1" dirty="0">
                <a:solidFill>
                  <a:srgbClr val="565A5C"/>
                </a:solidFill>
                <a:latin typeface="Arial" panose="020B0604020202020204" pitchFamily="34" charset="0"/>
                <a:cs typeface="Arial" panose="020B0604020202020204" pitchFamily="34" charset="0"/>
              </a:rPr>
              <a:t>DESIGNED </a:t>
            </a:r>
            <a:r>
              <a:rPr lang="en-US" sz="1600" dirty="0">
                <a:solidFill>
                  <a:srgbClr val="565A5C"/>
                </a:solidFill>
                <a:latin typeface="Arial" panose="020B0604020202020204" pitchFamily="34" charset="0"/>
                <a:cs typeface="Arial" panose="020B0604020202020204" pitchFamily="34" charset="0"/>
              </a:rPr>
              <a:t>to develop your child’s capabilities</a:t>
            </a:r>
            <a:br>
              <a:rPr lang="en-US" b="1" dirty="0">
                <a:solidFill>
                  <a:srgbClr val="565A5C"/>
                </a:solidFill>
                <a:latin typeface="Arial" panose="020B0604020202020204" pitchFamily="34" charset="0"/>
                <a:cs typeface="Arial" panose="020B0604020202020204" pitchFamily="34" charset="0"/>
              </a:rPr>
            </a:br>
            <a:endParaRPr lang="en-US" b="1" dirty="0">
              <a:solidFill>
                <a:srgbClr val="565A5C"/>
              </a:solidFill>
              <a:latin typeface="Arial" panose="020B0604020202020204" pitchFamily="34" charset="0"/>
              <a:cs typeface="Arial" panose="020B0604020202020204" pitchFamily="34" charset="0"/>
            </a:endParaRPr>
          </a:p>
        </p:txBody>
      </p:sp>
      <p:sp>
        <p:nvSpPr>
          <p:cNvPr id="12" name="Rectangle 11"/>
          <p:cNvSpPr/>
          <p:nvPr/>
        </p:nvSpPr>
        <p:spPr>
          <a:xfrm>
            <a:off x="2555776" y="4491117"/>
            <a:ext cx="6030416" cy="584775"/>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SKILLS </a:t>
            </a:r>
            <a:r>
              <a:rPr lang="en-US" sz="1600" dirty="0">
                <a:solidFill>
                  <a:srgbClr val="565A5C"/>
                </a:solidFill>
                <a:latin typeface="Arial" panose="020B0604020202020204" pitchFamily="34" charset="0"/>
                <a:cs typeface="Arial" panose="020B0604020202020204" pitchFamily="34" charset="0"/>
              </a:rPr>
              <a:t>needed to be successful in the 21st century</a:t>
            </a:r>
            <a:br>
              <a:rPr lang="en-US" sz="1600" b="1" dirty="0">
                <a:solidFill>
                  <a:srgbClr val="565A5C"/>
                </a:solidFill>
                <a:latin typeface="Arial" panose="020B0604020202020204" pitchFamily="34" charset="0"/>
                <a:cs typeface="Arial" panose="020B0604020202020204" pitchFamily="34" charset="0"/>
              </a:rPr>
            </a:br>
            <a:endParaRPr lang="en-US" sz="1600" b="1" dirty="0">
              <a:solidFill>
                <a:srgbClr val="565A5C"/>
              </a:solidFill>
              <a:latin typeface="Arial" panose="020B0604020202020204" pitchFamily="34" charset="0"/>
              <a:cs typeface="Arial" panose="020B0604020202020204" pitchFamily="34" charset="0"/>
            </a:endParaRPr>
          </a:p>
        </p:txBody>
      </p:sp>
      <p:sp>
        <p:nvSpPr>
          <p:cNvPr id="13" name="Rectangle 12"/>
          <p:cNvSpPr/>
          <p:nvPr/>
        </p:nvSpPr>
        <p:spPr>
          <a:xfrm>
            <a:off x="2570768" y="5106670"/>
            <a:ext cx="61369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FLEXIBLE </a:t>
            </a:r>
            <a:r>
              <a:rPr lang="en-US" sz="1600" dirty="0">
                <a:solidFill>
                  <a:srgbClr val="565A5C"/>
                </a:solidFill>
                <a:latin typeface="Arial" panose="020B0604020202020204" pitchFamily="34" charset="0"/>
                <a:cs typeface="Arial" panose="020B0604020202020204" pitchFamily="34" charset="0"/>
              </a:rPr>
              <a:t>timeframe and choice of subjects</a:t>
            </a:r>
          </a:p>
        </p:txBody>
      </p:sp>
    </p:spTree>
    <p:extLst>
      <p:ext uri="{BB962C8B-B14F-4D97-AF65-F5344CB8AC3E}">
        <p14:creationId xmlns:p14="http://schemas.microsoft.com/office/powerpoint/2010/main" val="1598497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033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61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495446">
            <a:off x="5357995" y="4254321"/>
            <a:ext cx="3517691" cy="646331"/>
          </a:xfrm>
          <a:prstGeom prst="rect">
            <a:avLst/>
          </a:prstGeom>
        </p:spPr>
        <p:txBody>
          <a:bodyPr wrap="square">
            <a:spAutoFit/>
          </a:bodyPr>
          <a:lstStyle/>
          <a:p>
            <a:pPr algn="ctr"/>
            <a:r>
              <a:rPr lang="en-AU" sz="3600" b="1" dirty="0">
                <a:solidFill>
                  <a:schemeClr val="bg1"/>
                </a:solidFill>
                <a:latin typeface="Arial" panose="020B0604020202020204" pitchFamily="34" charset="0"/>
                <a:cs typeface="Arial" panose="020B0604020202020204" pitchFamily="34" charset="0"/>
              </a:rPr>
              <a:t>TIP</a:t>
            </a:r>
          </a:p>
        </p:txBody>
      </p:sp>
      <p:sp>
        <p:nvSpPr>
          <p:cNvPr id="6" name="Rectangle 5"/>
          <p:cNvSpPr/>
          <p:nvPr/>
        </p:nvSpPr>
        <p:spPr>
          <a:xfrm>
            <a:off x="5004048" y="836712"/>
            <a:ext cx="1656184"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3150" r="27950" b="68900"/>
          <a:stretch/>
        </p:blipFill>
        <p:spPr>
          <a:xfrm rot="692163">
            <a:off x="6017851" y="627935"/>
            <a:ext cx="1728192" cy="2132856"/>
          </a:xfrm>
          <a:prstGeom prst="rect">
            <a:avLst/>
          </a:prstGeom>
        </p:spPr>
      </p:pic>
      <p:sp>
        <p:nvSpPr>
          <p:cNvPr id="2" name="Rectangle 1"/>
          <p:cNvSpPr/>
          <p:nvPr/>
        </p:nvSpPr>
        <p:spPr>
          <a:xfrm>
            <a:off x="4860032" y="2681625"/>
            <a:ext cx="4043833" cy="1323439"/>
          </a:xfrm>
          <a:prstGeom prst="rect">
            <a:avLst/>
          </a:prstGeom>
        </p:spPr>
        <p:txBody>
          <a:bodyPr wrap="square">
            <a:spAutoFit/>
          </a:bodyPr>
          <a:lstStyle/>
          <a:p>
            <a:pPr algn="ctr"/>
            <a:r>
              <a:rPr lang="en-US" sz="1600" b="1" dirty="0">
                <a:solidFill>
                  <a:srgbClr val="565A5C"/>
                </a:solidFill>
                <a:latin typeface="Arial" panose="020B0604020202020204" pitchFamily="34" charset="0"/>
                <a:cs typeface="Arial" panose="020B0604020202020204" pitchFamily="34" charset="0"/>
              </a:rPr>
              <a:t>WHEN</a:t>
            </a:r>
            <a:r>
              <a:rPr lang="en-US" sz="1600" dirty="0">
                <a:solidFill>
                  <a:srgbClr val="565A5C"/>
                </a:solidFill>
                <a:latin typeface="Arial" panose="020B0604020202020204" pitchFamily="34" charset="0"/>
                <a:cs typeface="Arial" panose="020B0604020202020204" pitchFamily="34" charset="0"/>
              </a:rPr>
              <a:t> choosing Stage 2 subjects,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your child should keep in mind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any subjects that are required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for the university courses they </a:t>
            </a:r>
            <a:br>
              <a:rPr lang="en-US" sz="1600" dirty="0">
                <a:solidFill>
                  <a:srgbClr val="565A5C"/>
                </a:solidFill>
                <a:latin typeface="Arial" panose="020B0604020202020204" pitchFamily="34" charset="0"/>
                <a:cs typeface="Arial" panose="020B0604020202020204" pitchFamily="34" charset="0"/>
              </a:rPr>
            </a:br>
            <a:r>
              <a:rPr lang="en-US" sz="1600" dirty="0">
                <a:solidFill>
                  <a:srgbClr val="565A5C"/>
                </a:solidFill>
                <a:latin typeface="Arial" panose="020B0604020202020204" pitchFamily="34" charset="0"/>
                <a:cs typeface="Arial" panose="020B0604020202020204" pitchFamily="34" charset="0"/>
              </a:rPr>
              <a:t>may be interested in. </a:t>
            </a:r>
          </a:p>
        </p:txBody>
      </p:sp>
      <p:pic>
        <p:nvPicPr>
          <p:cNvPr id="8" name="Picture 7">
            <a:extLst>
              <a:ext uri="{FF2B5EF4-FFF2-40B4-BE49-F238E27FC236}">
                <a16:creationId xmlns:a16="http://schemas.microsoft.com/office/drawing/2014/main" id="{8ECEE638-7AC4-DAA8-45D1-C56815D6A52A}"/>
              </a:ext>
            </a:extLst>
          </p:cNvPr>
          <p:cNvPicPr>
            <a:picLocks noChangeAspect="1"/>
          </p:cNvPicPr>
          <p:nvPr/>
        </p:nvPicPr>
        <p:blipFill>
          <a:blip r:embed="rId4"/>
          <a:stretch>
            <a:fillRect/>
          </a:stretch>
        </p:blipFill>
        <p:spPr>
          <a:xfrm>
            <a:off x="260529" y="260648"/>
            <a:ext cx="4556404" cy="6408712"/>
          </a:xfrm>
          <a:prstGeom prst="rect">
            <a:avLst/>
          </a:prstGeom>
        </p:spPr>
      </p:pic>
    </p:spTree>
    <p:extLst>
      <p:ext uri="{BB962C8B-B14F-4D97-AF65-F5344CB8AC3E}">
        <p14:creationId xmlns:p14="http://schemas.microsoft.com/office/powerpoint/2010/main" val="93959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2480868" y="404664"/>
            <a:ext cx="5904656" cy="707886"/>
          </a:xfrm>
          <a:prstGeom prst="rect">
            <a:avLst/>
          </a:prstGeom>
        </p:spPr>
        <p:txBody>
          <a:bodyPr wrap="square">
            <a:spAutoFit/>
          </a:bodyPr>
          <a:lstStyle/>
          <a:p>
            <a:r>
              <a:rPr lang="en-AU" sz="4000" b="1" dirty="0">
                <a:solidFill>
                  <a:srgbClr val="565A5C"/>
                </a:solidFill>
                <a:latin typeface="Arial" panose="020B0604020202020204" pitchFamily="34" charset="0"/>
                <a:cs typeface="Arial" panose="020B0604020202020204" pitchFamily="34" charset="0"/>
              </a:rPr>
              <a:t>WHAT IS THE EIF?</a:t>
            </a:r>
          </a:p>
        </p:txBody>
      </p:sp>
      <p:grpSp>
        <p:nvGrpSpPr>
          <p:cNvPr id="5" name="Group 4">
            <a:extLst>
              <a:ext uri="{FF2B5EF4-FFF2-40B4-BE49-F238E27FC236}">
                <a16:creationId xmlns:a16="http://schemas.microsoft.com/office/drawing/2014/main" id="{1FD28CF6-A135-DE33-46CA-7FC94477C831}"/>
              </a:ext>
            </a:extLst>
          </p:cNvPr>
          <p:cNvGrpSpPr/>
          <p:nvPr/>
        </p:nvGrpSpPr>
        <p:grpSpPr>
          <a:xfrm>
            <a:off x="3635896" y="1844824"/>
            <a:ext cx="5181400" cy="2990200"/>
            <a:chOff x="3688311" y="2488921"/>
            <a:chExt cx="5181400" cy="2990200"/>
          </a:xfrm>
        </p:grpSpPr>
        <p:sp>
          <p:nvSpPr>
            <p:cNvPr id="3" name="Rectangle 2"/>
            <p:cNvSpPr/>
            <p:nvPr/>
          </p:nvSpPr>
          <p:spPr>
            <a:xfrm>
              <a:off x="3688311" y="4060921"/>
              <a:ext cx="5181400" cy="584775"/>
            </a:xfrm>
            <a:prstGeom prst="rect">
              <a:avLst/>
            </a:prstGeom>
          </p:spPr>
          <p:txBody>
            <a:bodyPr wrap="square">
              <a:spAutoFit/>
            </a:bodyPr>
            <a:lstStyle/>
            <a:p>
              <a:pPr lvl="0"/>
              <a:r>
                <a:rPr lang="en-AU" sz="1600" b="1" dirty="0">
                  <a:solidFill>
                    <a:srgbClr val="565A5C"/>
                  </a:solidFill>
                  <a:latin typeface="Arial" panose="020B0604020202020204" pitchFamily="34" charset="0"/>
                  <a:cs typeface="Arial" panose="020B0604020202020204" pitchFamily="34" charset="0"/>
                </a:rPr>
                <a:t>BUILDS </a:t>
              </a:r>
              <a:r>
                <a:rPr lang="en-AU" sz="1600" dirty="0">
                  <a:solidFill>
                    <a:srgbClr val="565A5C"/>
                  </a:solidFill>
                  <a:latin typeface="Arial" panose="020B0604020202020204" pitchFamily="34" charset="0"/>
                  <a:cs typeface="Arial" panose="020B0604020202020204" pitchFamily="34" charset="0"/>
                </a:rPr>
                <a:t>21</a:t>
              </a:r>
              <a:r>
                <a:rPr lang="en-AU" sz="1600" baseline="30000" dirty="0">
                  <a:solidFill>
                    <a:srgbClr val="565A5C"/>
                  </a:solidFill>
                  <a:latin typeface="Arial" panose="020B0604020202020204" pitchFamily="34" charset="0"/>
                  <a:cs typeface="Arial" panose="020B0604020202020204" pitchFamily="34" charset="0"/>
                </a:rPr>
                <a:t>st</a:t>
              </a:r>
              <a:r>
                <a:rPr lang="en-AU" sz="1600" dirty="0">
                  <a:solidFill>
                    <a:srgbClr val="565A5C"/>
                  </a:solidFill>
                  <a:latin typeface="Arial" panose="020B0604020202020204" pitchFamily="34" charset="0"/>
                  <a:cs typeface="Arial" panose="020B0604020202020204" pitchFamily="34" charset="0"/>
                </a:rPr>
                <a:t> century capabilities that help students thrive inside &amp; outside of the classroom</a:t>
              </a:r>
            </a:p>
          </p:txBody>
        </p:sp>
        <p:sp>
          <p:nvSpPr>
            <p:cNvPr id="49" name="Rectangle 48"/>
            <p:cNvSpPr/>
            <p:nvPr/>
          </p:nvSpPr>
          <p:spPr>
            <a:xfrm>
              <a:off x="3712234" y="3322346"/>
              <a:ext cx="4681674" cy="584775"/>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PROVIDES </a:t>
              </a:r>
              <a:r>
                <a:rPr lang="en-US" sz="1600" dirty="0">
                  <a:solidFill>
                    <a:srgbClr val="565A5C"/>
                  </a:solidFill>
                  <a:latin typeface="Arial" panose="020B0604020202020204" pitchFamily="34" charset="0"/>
                  <a:cs typeface="Arial" panose="020B0604020202020204" pitchFamily="34" charset="0"/>
                </a:rPr>
                <a:t>students</a:t>
              </a:r>
              <a:r>
                <a:rPr lang="en-US" sz="1600" b="1" dirty="0">
                  <a:solidFill>
                    <a:srgbClr val="565A5C"/>
                  </a:solidFill>
                  <a:latin typeface="Arial" panose="020B0604020202020204" pitchFamily="34" charset="0"/>
                  <a:cs typeface="Arial" panose="020B0604020202020204" pitchFamily="34" charset="0"/>
                </a:rPr>
                <a:t> </a:t>
              </a:r>
              <a:r>
                <a:rPr lang="en-US" sz="1600" dirty="0">
                  <a:solidFill>
                    <a:srgbClr val="565A5C"/>
                  </a:solidFill>
                  <a:latin typeface="Arial" panose="020B0604020202020204" pitchFamily="34" charset="0"/>
                  <a:cs typeface="Arial" panose="020B0604020202020204" pitchFamily="34" charset="0"/>
                </a:rPr>
                <a:t>opportunity to explore an area of interest</a:t>
              </a:r>
            </a:p>
          </p:txBody>
        </p:sp>
        <p:sp>
          <p:nvSpPr>
            <p:cNvPr id="7" name="Rectangle 6"/>
            <p:cNvSpPr/>
            <p:nvPr/>
          </p:nvSpPr>
          <p:spPr>
            <a:xfrm>
              <a:off x="3688311" y="4894346"/>
              <a:ext cx="4705597" cy="584775"/>
            </a:xfrm>
            <a:prstGeom prst="rect">
              <a:avLst/>
            </a:prstGeom>
          </p:spPr>
          <p:txBody>
            <a:bodyPr wrap="square">
              <a:spAutoFit/>
            </a:bodyPr>
            <a:lstStyle/>
            <a:p>
              <a:pPr lvl="0"/>
              <a:r>
                <a:rPr lang="en-US" sz="1600" b="1" dirty="0">
                  <a:solidFill>
                    <a:srgbClr val="565A5C"/>
                  </a:solidFill>
                  <a:latin typeface="Arial" panose="020B0604020202020204" pitchFamily="34" charset="0"/>
                  <a:cs typeface="Arial" panose="020B0604020202020204" pitchFamily="34" charset="0"/>
                </a:rPr>
                <a:t>PREPARES </a:t>
              </a:r>
              <a:r>
                <a:rPr lang="en-US" sz="1600" dirty="0">
                  <a:solidFill>
                    <a:srgbClr val="565A5C"/>
                  </a:solidFill>
                  <a:latin typeface="Arial" panose="020B0604020202020204" pitchFamily="34" charset="0"/>
                  <a:cs typeface="Arial" panose="020B0604020202020204" pitchFamily="34" charset="0"/>
                </a:rPr>
                <a:t>students for a different way of thinking and leaning during senior school</a:t>
              </a:r>
            </a:p>
          </p:txBody>
        </p:sp>
        <p:sp>
          <p:nvSpPr>
            <p:cNvPr id="2" name="Rectangle 1">
              <a:extLst>
                <a:ext uri="{FF2B5EF4-FFF2-40B4-BE49-F238E27FC236}">
                  <a16:creationId xmlns:a16="http://schemas.microsoft.com/office/drawing/2014/main" id="{969A5EAC-D477-4D1D-28D7-9389DE3AABBA}"/>
                </a:ext>
              </a:extLst>
            </p:cNvPr>
            <p:cNvSpPr/>
            <p:nvPr/>
          </p:nvSpPr>
          <p:spPr>
            <a:xfrm>
              <a:off x="3692086" y="2488921"/>
              <a:ext cx="4681674" cy="584775"/>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EXPLORE </a:t>
              </a:r>
              <a:r>
                <a:rPr lang="en-US" sz="1600" dirty="0">
                  <a:solidFill>
                    <a:srgbClr val="565A5C"/>
                  </a:solidFill>
                  <a:latin typeface="Arial" panose="020B0604020202020204" pitchFamily="34" charset="0"/>
                  <a:cs typeface="Arial" panose="020B0604020202020204" pitchFamily="34" charset="0"/>
                </a:rPr>
                <a:t>student’s </a:t>
              </a:r>
              <a:r>
                <a:rPr lang="en-US" sz="1600" b="1" dirty="0">
                  <a:solidFill>
                    <a:srgbClr val="565A5C"/>
                  </a:solidFill>
                  <a:latin typeface="Arial" panose="020B0604020202020204" pitchFamily="34" charset="0"/>
                  <a:cs typeface="Arial" panose="020B0604020202020204" pitchFamily="34" charset="0"/>
                </a:rPr>
                <a:t>Identity</a:t>
              </a:r>
              <a:r>
                <a:rPr lang="en-US" sz="1600" dirty="0">
                  <a:solidFill>
                    <a:srgbClr val="565A5C"/>
                  </a:solidFill>
                  <a:latin typeface="Arial" panose="020B0604020202020204" pitchFamily="34" charset="0"/>
                  <a:cs typeface="Arial" panose="020B0604020202020204" pitchFamily="34" charset="0"/>
                </a:rPr>
                <a:t> – Who am I? and </a:t>
              </a:r>
              <a:r>
                <a:rPr lang="en-US" sz="1600" b="1" dirty="0">
                  <a:solidFill>
                    <a:srgbClr val="565A5C"/>
                  </a:solidFill>
                  <a:latin typeface="Arial" panose="020B0604020202020204" pitchFamily="34" charset="0"/>
                  <a:cs typeface="Arial" panose="020B0604020202020204" pitchFamily="34" charset="0"/>
                </a:rPr>
                <a:t>Future – </a:t>
              </a:r>
              <a:r>
                <a:rPr lang="en-US" sz="1600" dirty="0">
                  <a:solidFill>
                    <a:srgbClr val="565A5C"/>
                  </a:solidFill>
                  <a:latin typeface="Arial" panose="020B0604020202020204" pitchFamily="34" charset="0"/>
                  <a:cs typeface="Arial" panose="020B0604020202020204" pitchFamily="34" charset="0"/>
                </a:rPr>
                <a:t>Where am I going</a:t>
              </a:r>
            </a:p>
          </p:txBody>
        </p:sp>
      </p:grpSp>
      <p:sp>
        <p:nvSpPr>
          <p:cNvPr id="4" name="Rectangle 3">
            <a:extLst>
              <a:ext uri="{FF2B5EF4-FFF2-40B4-BE49-F238E27FC236}">
                <a16:creationId xmlns:a16="http://schemas.microsoft.com/office/drawing/2014/main" id="{E86BC760-05A8-02BA-F4B2-096691AFB1A2}"/>
              </a:ext>
            </a:extLst>
          </p:cNvPr>
          <p:cNvSpPr/>
          <p:nvPr/>
        </p:nvSpPr>
        <p:spPr>
          <a:xfrm>
            <a:off x="2480868" y="1021387"/>
            <a:ext cx="4681674" cy="584775"/>
          </a:xfrm>
          <a:prstGeom prst="rect">
            <a:avLst/>
          </a:prstGeom>
        </p:spPr>
        <p:txBody>
          <a:bodyPr wrap="square">
            <a:spAutoFit/>
          </a:bodyPr>
          <a:lstStyle/>
          <a:p>
            <a:pPr algn="ctr"/>
            <a:r>
              <a:rPr lang="en-US" sz="1600" b="1" dirty="0">
                <a:solidFill>
                  <a:srgbClr val="565A5C"/>
                </a:solidFill>
                <a:latin typeface="Arial" panose="020B0604020202020204" pitchFamily="34" charset="0"/>
                <a:cs typeface="Arial" panose="020B0604020202020204" pitchFamily="34" charset="0"/>
              </a:rPr>
              <a:t>EXPLORING IDENTIDIES &amp; FUTURES</a:t>
            </a:r>
          </a:p>
          <a:p>
            <a:pPr algn="ctr"/>
            <a:r>
              <a:rPr lang="en-US" sz="1600" b="1" dirty="0">
                <a:solidFill>
                  <a:srgbClr val="565A5C"/>
                </a:solidFill>
                <a:latin typeface="Arial" panose="020B0604020202020204" pitchFamily="34" charset="0"/>
                <a:cs typeface="Arial" panose="020B0604020202020204" pitchFamily="34" charset="0"/>
              </a:rPr>
              <a:t>10 Credit – Stage 1 Subject</a:t>
            </a:r>
          </a:p>
        </p:txBody>
      </p:sp>
      <p:sp>
        <p:nvSpPr>
          <p:cNvPr id="6" name="Rectangle 5">
            <a:extLst>
              <a:ext uri="{FF2B5EF4-FFF2-40B4-BE49-F238E27FC236}">
                <a16:creationId xmlns:a16="http://schemas.microsoft.com/office/drawing/2014/main" id="{65293264-9D81-D6FC-5909-2647C6FA4421}"/>
              </a:ext>
            </a:extLst>
          </p:cNvPr>
          <p:cNvSpPr/>
          <p:nvPr/>
        </p:nvSpPr>
        <p:spPr>
          <a:xfrm>
            <a:off x="3639272" y="5007652"/>
            <a:ext cx="5181400" cy="338554"/>
          </a:xfrm>
          <a:prstGeom prst="rect">
            <a:avLst/>
          </a:prstGeom>
        </p:spPr>
        <p:txBody>
          <a:bodyPr wrap="square">
            <a:spAutoFit/>
          </a:bodyPr>
          <a:lstStyle/>
          <a:p>
            <a:pPr lvl="0"/>
            <a:r>
              <a:rPr lang="en-AU" sz="1600" b="1" dirty="0">
                <a:solidFill>
                  <a:srgbClr val="565A5C"/>
                </a:solidFill>
                <a:latin typeface="Arial" panose="020B0604020202020204" pitchFamily="34" charset="0"/>
                <a:cs typeface="Arial" panose="020B0604020202020204" pitchFamily="34" charset="0"/>
              </a:rPr>
              <a:t>ACHIEVE </a:t>
            </a:r>
            <a:r>
              <a:rPr lang="en-AU" sz="1600" dirty="0">
                <a:solidFill>
                  <a:srgbClr val="565A5C"/>
                </a:solidFill>
                <a:latin typeface="Arial" panose="020B0604020202020204" pitchFamily="34" charset="0"/>
                <a:cs typeface="Arial" panose="020B0604020202020204" pitchFamily="34" charset="0"/>
              </a:rPr>
              <a:t>a C grade or higher to receive your SACE</a:t>
            </a:r>
          </a:p>
        </p:txBody>
      </p:sp>
    </p:spTree>
    <p:extLst>
      <p:ext uri="{BB962C8B-B14F-4D97-AF65-F5344CB8AC3E}">
        <p14:creationId xmlns:p14="http://schemas.microsoft.com/office/powerpoint/2010/main" val="1686031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 y="1"/>
            <a:ext cx="9144000" cy="6857999"/>
          </a:xfrm>
          <a:prstGeom prst="rect">
            <a:avLst/>
          </a:prstGeom>
        </p:spPr>
      </p:pic>
      <p:sp>
        <p:nvSpPr>
          <p:cNvPr id="31" name="Rounded Rectangle 30"/>
          <p:cNvSpPr/>
          <p:nvPr/>
        </p:nvSpPr>
        <p:spPr>
          <a:xfrm>
            <a:off x="-3126461" y="4300624"/>
            <a:ext cx="9858701" cy="51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189101" y="4413972"/>
            <a:ext cx="6543139"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Understanding how you think and learn in different situations. </a:t>
            </a:r>
          </a:p>
        </p:txBody>
      </p:sp>
      <p:grpSp>
        <p:nvGrpSpPr>
          <p:cNvPr id="19" name="Group 18"/>
          <p:cNvGrpSpPr/>
          <p:nvPr/>
        </p:nvGrpSpPr>
        <p:grpSpPr>
          <a:xfrm>
            <a:off x="6552220" y="116632"/>
            <a:ext cx="2484276" cy="2371888"/>
            <a:chOff x="19611" y="751492"/>
            <a:chExt cx="3773524" cy="3705756"/>
          </a:xfrm>
        </p:grpSpPr>
        <p:sp>
          <p:nvSpPr>
            <p:cNvPr id="20" name="Oval 19"/>
            <p:cNvSpPr/>
            <p:nvPr/>
          </p:nvSpPr>
          <p:spPr>
            <a:xfrm>
              <a:off x="19611" y="751492"/>
              <a:ext cx="3705756" cy="3705756"/>
            </a:xfrm>
            <a:prstGeom prst="ellipse">
              <a:avLst/>
            </a:prstGeom>
            <a:solidFill>
              <a:srgbClr val="565A5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rgbClr val="565A5C"/>
                </a:solidFill>
                <a:latin typeface="Arial" panose="020B0604020202020204" pitchFamily="34" charset="0"/>
                <a:cs typeface="Arial" panose="020B0604020202020204" pitchFamily="34" charset="0"/>
              </a:endParaRPr>
            </a:p>
          </p:txBody>
        </p:sp>
        <p:sp>
          <p:nvSpPr>
            <p:cNvPr id="23" name="Rectangle 22"/>
            <p:cNvSpPr/>
            <p:nvPr/>
          </p:nvSpPr>
          <p:spPr>
            <a:xfrm rot="21072500">
              <a:off x="65980" y="1495612"/>
              <a:ext cx="3727155" cy="2260040"/>
            </a:xfrm>
            <a:prstGeom prst="rect">
              <a:avLst/>
            </a:prstGeom>
          </p:spPr>
          <p:txBody>
            <a:bodyPr wrap="square">
              <a:spAutoFit/>
            </a:bodyPr>
            <a:lstStyle/>
            <a:p>
              <a:pPr algn="ctr"/>
              <a:r>
                <a:rPr lang="en-AU" sz="2200" b="1" dirty="0">
                  <a:solidFill>
                    <a:schemeClr val="bg1"/>
                  </a:solidFill>
                  <a:latin typeface="Arial" panose="020B0604020202020204" pitchFamily="34" charset="0"/>
                  <a:cs typeface="Arial" panose="020B0604020202020204" pitchFamily="34" charset="0"/>
                </a:rPr>
                <a:t>WHAT IS ACTIVATING IDENTITIES AND FUTURES?</a:t>
              </a:r>
            </a:p>
          </p:txBody>
        </p:sp>
      </p:grpSp>
      <p:sp>
        <p:nvSpPr>
          <p:cNvPr id="6" name="Rectangle 5"/>
          <p:cNvSpPr/>
          <p:nvPr/>
        </p:nvSpPr>
        <p:spPr>
          <a:xfrm>
            <a:off x="8388424" y="557476"/>
            <a:ext cx="4572000" cy="646331"/>
          </a:xfrm>
          <a:prstGeom prst="rect">
            <a:avLst/>
          </a:prstGeom>
        </p:spPr>
        <p:txBody>
          <a:bodyPr>
            <a:spAutoFit/>
          </a:bodyPr>
          <a:lstStyle/>
          <a:p>
            <a:endParaRPr lang="en-AU" dirty="0"/>
          </a:p>
          <a:p>
            <a:pPr lvl="0"/>
            <a:endParaRPr lang="en-US" dirty="0"/>
          </a:p>
        </p:txBody>
      </p:sp>
      <p:sp>
        <p:nvSpPr>
          <p:cNvPr id="11" name="Rounded Rectangle 38">
            <a:extLst>
              <a:ext uri="{FF2B5EF4-FFF2-40B4-BE49-F238E27FC236}">
                <a16:creationId xmlns:a16="http://schemas.microsoft.com/office/drawing/2014/main" id="{3CCF668C-E386-2752-BDC0-7745EF92292B}"/>
              </a:ext>
            </a:extLst>
          </p:cNvPr>
          <p:cNvSpPr/>
          <p:nvPr/>
        </p:nvSpPr>
        <p:spPr>
          <a:xfrm>
            <a:off x="-559022" y="4893759"/>
            <a:ext cx="7291262" cy="51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BFD6E790-5CB9-0A7B-587B-071DEFC1DE1A}"/>
              </a:ext>
            </a:extLst>
          </p:cNvPr>
          <p:cNvSpPr/>
          <p:nvPr/>
        </p:nvSpPr>
        <p:spPr>
          <a:xfrm>
            <a:off x="189101" y="4988197"/>
            <a:ext cx="7410430"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Exploiting your strengths and identifying areas for improvement.</a:t>
            </a:r>
          </a:p>
        </p:txBody>
      </p:sp>
      <p:sp>
        <p:nvSpPr>
          <p:cNvPr id="13" name="Rounded Rectangle 45">
            <a:extLst>
              <a:ext uri="{FF2B5EF4-FFF2-40B4-BE49-F238E27FC236}">
                <a16:creationId xmlns:a16="http://schemas.microsoft.com/office/drawing/2014/main" id="{D721B1E5-6D51-C73F-81B6-3F4D15CF1E08}"/>
              </a:ext>
            </a:extLst>
          </p:cNvPr>
          <p:cNvSpPr/>
          <p:nvPr/>
        </p:nvSpPr>
        <p:spPr>
          <a:xfrm>
            <a:off x="-699125" y="5486894"/>
            <a:ext cx="4983092" cy="51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A070BE29-7464-A594-B1B9-CAC7E65CC9BC}"/>
              </a:ext>
            </a:extLst>
          </p:cNvPr>
          <p:cNvSpPr/>
          <p:nvPr/>
        </p:nvSpPr>
        <p:spPr>
          <a:xfrm>
            <a:off x="189101" y="5589715"/>
            <a:ext cx="6975186"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Stopping and thinking about your own work.</a:t>
            </a:r>
          </a:p>
        </p:txBody>
      </p:sp>
      <p:sp>
        <p:nvSpPr>
          <p:cNvPr id="15" name="Rounded Rectangle 47">
            <a:extLst>
              <a:ext uri="{FF2B5EF4-FFF2-40B4-BE49-F238E27FC236}">
                <a16:creationId xmlns:a16="http://schemas.microsoft.com/office/drawing/2014/main" id="{5F42E202-F6D5-4C45-620C-81F4FC6EA3C4}"/>
              </a:ext>
            </a:extLst>
          </p:cNvPr>
          <p:cNvSpPr/>
          <p:nvPr/>
        </p:nvSpPr>
        <p:spPr>
          <a:xfrm>
            <a:off x="-559023" y="6080030"/>
            <a:ext cx="4842990" cy="51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20B24873-D05D-29F3-445A-EAD3624CD188}"/>
              </a:ext>
            </a:extLst>
          </p:cNvPr>
          <p:cNvSpPr/>
          <p:nvPr/>
        </p:nvSpPr>
        <p:spPr>
          <a:xfrm>
            <a:off x="189101" y="6169414"/>
            <a:ext cx="3050835" cy="338554"/>
          </a:xfrm>
          <a:prstGeom prst="rect">
            <a:avLst/>
          </a:prstGeom>
        </p:spPr>
        <p:txBody>
          <a:bodyPr wrap="none">
            <a:spAutoFit/>
          </a:bodyPr>
          <a:lstStyle/>
          <a:p>
            <a:pPr lvl="0"/>
            <a:r>
              <a:rPr lang="en-US" sz="1600" dirty="0">
                <a:solidFill>
                  <a:srgbClr val="565A5C"/>
                </a:solidFill>
                <a:latin typeface="Arial" panose="020B0604020202020204" pitchFamily="34" charset="0"/>
                <a:cs typeface="Arial" panose="020B0604020202020204" pitchFamily="34" charset="0"/>
              </a:rPr>
              <a:t>Formerly the ‘Research Project’</a:t>
            </a:r>
          </a:p>
        </p:txBody>
      </p:sp>
      <p:sp>
        <p:nvSpPr>
          <p:cNvPr id="17" name="Rounded Rectangle 56">
            <a:extLst>
              <a:ext uri="{FF2B5EF4-FFF2-40B4-BE49-F238E27FC236}">
                <a16:creationId xmlns:a16="http://schemas.microsoft.com/office/drawing/2014/main" id="{AF11F5E1-98CA-D950-AB1F-34DE19F68787}"/>
              </a:ext>
            </a:extLst>
          </p:cNvPr>
          <p:cNvSpPr/>
          <p:nvPr/>
        </p:nvSpPr>
        <p:spPr>
          <a:xfrm>
            <a:off x="-1062604" y="2768187"/>
            <a:ext cx="9667051" cy="870047"/>
          </a:xfrm>
          <a:prstGeom prst="roundRect">
            <a:avLst/>
          </a:prstGeom>
          <a:solidFill>
            <a:srgbClr val="56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a:extLst>
              <a:ext uri="{FF2B5EF4-FFF2-40B4-BE49-F238E27FC236}">
                <a16:creationId xmlns:a16="http://schemas.microsoft.com/office/drawing/2014/main" id="{7912FE91-2599-8C42-B55B-5BBF9FE9CBA1}"/>
              </a:ext>
            </a:extLst>
          </p:cNvPr>
          <p:cNvSpPr/>
          <p:nvPr/>
        </p:nvSpPr>
        <p:spPr>
          <a:xfrm>
            <a:off x="189100" y="2780928"/>
            <a:ext cx="8559363" cy="830997"/>
          </a:xfrm>
          <a:prstGeom prst="rect">
            <a:avLst/>
          </a:prstGeom>
        </p:spPr>
        <p:txBody>
          <a:bodyPr wrap="square">
            <a:spAutoFit/>
          </a:bodyPr>
          <a:lstStyle/>
          <a:p>
            <a:pPr lvl="0"/>
            <a:r>
              <a:rPr lang="en-US" sz="2400" dirty="0">
                <a:solidFill>
                  <a:schemeClr val="bg1"/>
                </a:solidFill>
                <a:latin typeface="Arial" panose="020B0604020202020204" pitchFamily="34" charset="0"/>
                <a:cs typeface="Arial" panose="020B0604020202020204" pitchFamily="34" charset="0"/>
              </a:rPr>
              <a:t>Students explore ideas related to an area of personal interest through a process of self-directed inquiry.</a:t>
            </a:r>
          </a:p>
        </p:txBody>
      </p:sp>
      <p:sp>
        <p:nvSpPr>
          <p:cNvPr id="2" name="Rounded Rectangle 30">
            <a:extLst>
              <a:ext uri="{FF2B5EF4-FFF2-40B4-BE49-F238E27FC236}">
                <a16:creationId xmlns:a16="http://schemas.microsoft.com/office/drawing/2014/main" id="{5860BE88-920A-7C03-6689-5055D6E80245}"/>
              </a:ext>
            </a:extLst>
          </p:cNvPr>
          <p:cNvSpPr/>
          <p:nvPr/>
        </p:nvSpPr>
        <p:spPr>
          <a:xfrm>
            <a:off x="-3132856" y="3707488"/>
            <a:ext cx="10350698" cy="51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3">
            <a:extLst>
              <a:ext uri="{FF2B5EF4-FFF2-40B4-BE49-F238E27FC236}">
                <a16:creationId xmlns:a16="http://schemas.microsoft.com/office/drawing/2014/main" id="{E09D04A2-8599-6740-C66A-AB5095991FA2}"/>
              </a:ext>
            </a:extLst>
          </p:cNvPr>
          <p:cNvSpPr/>
          <p:nvPr/>
        </p:nvSpPr>
        <p:spPr>
          <a:xfrm>
            <a:off x="182706" y="3779496"/>
            <a:ext cx="6981581" cy="338554"/>
          </a:xfrm>
          <a:prstGeom prst="rect">
            <a:avLst/>
          </a:prstGeom>
        </p:spPr>
        <p:txBody>
          <a:bodyPr wrap="square">
            <a:spAutoFit/>
          </a:bodyPr>
          <a:lstStyle/>
          <a:p>
            <a:pPr lvl="0"/>
            <a:r>
              <a:rPr lang="en-US" sz="1600" dirty="0">
                <a:solidFill>
                  <a:srgbClr val="565A5C"/>
                </a:solidFill>
                <a:latin typeface="Arial" panose="020B0604020202020204" pitchFamily="34" charset="0"/>
                <a:cs typeface="Arial" panose="020B0604020202020204" pitchFamily="34" charset="0"/>
              </a:rPr>
              <a:t>Using your own approach, </a:t>
            </a:r>
            <a:r>
              <a:rPr lang="en-US" sz="1600" dirty="0" err="1">
                <a:solidFill>
                  <a:srgbClr val="565A5C"/>
                </a:solidFill>
                <a:latin typeface="Arial" panose="020B0604020202020204" pitchFamily="34" charset="0"/>
                <a:cs typeface="Arial" panose="020B0604020202020204" pitchFamily="34" charset="0"/>
              </a:rPr>
              <a:t>behaviours</a:t>
            </a:r>
            <a:r>
              <a:rPr lang="en-US" sz="1600" dirty="0">
                <a:solidFill>
                  <a:srgbClr val="565A5C"/>
                </a:solidFill>
                <a:latin typeface="Arial" panose="020B0604020202020204" pitchFamily="34" charset="0"/>
                <a:cs typeface="Arial" panose="020B0604020202020204" pitchFamily="34" charset="0"/>
              </a:rPr>
              <a:t> and emotions to progress learning. </a:t>
            </a:r>
          </a:p>
        </p:txBody>
      </p:sp>
    </p:spTree>
    <p:extLst>
      <p:ext uri="{BB962C8B-B14F-4D97-AF65-F5344CB8AC3E}">
        <p14:creationId xmlns:p14="http://schemas.microsoft.com/office/powerpoint/2010/main" val="279381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16" grpId="0"/>
      <p:bldP spid="17"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395536" y="3682767"/>
            <a:ext cx="6739619" cy="2554545"/>
          </a:xfrm>
          <a:prstGeom prst="rect">
            <a:avLst/>
          </a:prstGeom>
        </p:spPr>
        <p:txBody>
          <a:bodyPr wrap="square">
            <a:spAutoFit/>
          </a:bodyPr>
          <a:lstStyle/>
          <a:p>
            <a:r>
              <a:rPr lang="en-AU" sz="1600" b="1" dirty="0">
                <a:solidFill>
                  <a:srgbClr val="565A5C"/>
                </a:solidFill>
                <a:latin typeface="Arial" panose="020B0604020202020204" pitchFamily="34" charset="0"/>
                <a:cs typeface="Arial" panose="020B0604020202020204" pitchFamily="34" charset="0"/>
              </a:rPr>
              <a:t>LEARN </a:t>
            </a:r>
            <a:r>
              <a:rPr lang="en-AU" sz="1600" dirty="0">
                <a:solidFill>
                  <a:srgbClr val="565A5C"/>
                </a:solidFill>
                <a:latin typeface="Arial" panose="020B0604020202020204" pitchFamily="34" charset="0"/>
                <a:cs typeface="Arial" panose="020B0604020202020204" pitchFamily="34" charset="0"/>
              </a:rPr>
              <a:t>in and outside the classroom</a:t>
            </a:r>
          </a:p>
          <a:p>
            <a:endParaRPr lang="en-AU" sz="1600" dirty="0">
              <a:solidFill>
                <a:srgbClr val="565A5C"/>
              </a:solidFill>
              <a:latin typeface="Arial" panose="020B0604020202020204" pitchFamily="34" charset="0"/>
              <a:cs typeface="Arial" panose="020B0604020202020204" pitchFamily="34" charset="0"/>
            </a:endParaRPr>
          </a:p>
          <a:p>
            <a:r>
              <a:rPr lang="en-AU" sz="1600" b="1" dirty="0">
                <a:solidFill>
                  <a:srgbClr val="565A5C"/>
                </a:solidFill>
                <a:latin typeface="Arial" panose="020B0604020202020204" pitchFamily="34" charset="0"/>
                <a:cs typeface="Arial" panose="020B0604020202020204" pitchFamily="34" charset="0"/>
              </a:rPr>
              <a:t>COMBINE </a:t>
            </a:r>
            <a:r>
              <a:rPr lang="en-AU" sz="1600" dirty="0">
                <a:solidFill>
                  <a:srgbClr val="565A5C"/>
                </a:solidFill>
                <a:latin typeface="Arial" panose="020B0604020202020204" pitchFamily="34" charset="0"/>
                <a:cs typeface="Arial" panose="020B0604020202020204" pitchFamily="34" charset="0"/>
              </a:rPr>
              <a:t>SACE subjects, community learning, </a:t>
            </a:r>
            <a:br>
              <a:rPr lang="en-AU" sz="1600" dirty="0">
                <a:solidFill>
                  <a:srgbClr val="565A5C"/>
                </a:solidFill>
                <a:latin typeface="Arial" panose="020B0604020202020204" pitchFamily="34" charset="0"/>
                <a:cs typeface="Arial" panose="020B0604020202020204" pitchFamily="34" charset="0"/>
              </a:rPr>
            </a:br>
            <a:r>
              <a:rPr lang="en-AU" sz="1600" dirty="0">
                <a:solidFill>
                  <a:srgbClr val="565A5C"/>
                </a:solidFill>
                <a:latin typeface="Arial" panose="020B0604020202020204" pitchFamily="34" charset="0"/>
                <a:cs typeface="Arial" panose="020B0604020202020204" pitchFamily="34" charset="0"/>
              </a:rPr>
              <a:t>VET, university and TAFE studies</a:t>
            </a:r>
          </a:p>
          <a:p>
            <a:endParaRPr lang="en-AU" sz="1600" dirty="0">
              <a:solidFill>
                <a:srgbClr val="565A5C"/>
              </a:solidFill>
              <a:latin typeface="Arial" panose="020B0604020202020204" pitchFamily="34" charset="0"/>
              <a:cs typeface="Arial" panose="020B0604020202020204" pitchFamily="34" charset="0"/>
            </a:endParaRPr>
          </a:p>
          <a:p>
            <a:r>
              <a:rPr lang="en-AU" sz="1600" b="1" dirty="0">
                <a:solidFill>
                  <a:srgbClr val="565A5C"/>
                </a:solidFill>
                <a:latin typeface="Arial" panose="020B0604020202020204" pitchFamily="34" charset="0"/>
                <a:cs typeface="Arial" panose="020B0604020202020204" pitchFamily="34" charset="0"/>
              </a:rPr>
              <a:t>FLEXIBILITY </a:t>
            </a:r>
            <a:r>
              <a:rPr lang="en-AU" sz="1600" dirty="0">
                <a:solidFill>
                  <a:srgbClr val="565A5C"/>
                </a:solidFill>
                <a:latin typeface="Arial" panose="020B0604020202020204" pitchFamily="34" charset="0"/>
                <a:cs typeface="Arial" panose="020B0604020202020204" pitchFamily="34" charset="0"/>
              </a:rPr>
              <a:t>to study, work part time, complete a </a:t>
            </a:r>
            <a:br>
              <a:rPr lang="en-AU" sz="1600" dirty="0">
                <a:solidFill>
                  <a:srgbClr val="565A5C"/>
                </a:solidFill>
                <a:latin typeface="Arial" panose="020B0604020202020204" pitchFamily="34" charset="0"/>
                <a:cs typeface="Arial" panose="020B0604020202020204" pitchFamily="34" charset="0"/>
              </a:rPr>
            </a:br>
            <a:r>
              <a:rPr lang="en-AU" sz="1600" dirty="0">
                <a:solidFill>
                  <a:srgbClr val="565A5C"/>
                </a:solidFill>
                <a:latin typeface="Arial" panose="020B0604020202020204" pitchFamily="34" charset="0"/>
                <a:cs typeface="Arial" panose="020B0604020202020204" pitchFamily="34" charset="0"/>
              </a:rPr>
              <a:t>traineeship or apprenticeship</a:t>
            </a:r>
          </a:p>
          <a:p>
            <a:endParaRPr lang="en-US" sz="1600" dirty="0">
              <a:solidFill>
                <a:srgbClr val="565A5C"/>
              </a:solidFill>
              <a:latin typeface="Arial" panose="020B0604020202020204" pitchFamily="34" charset="0"/>
              <a:cs typeface="Arial" panose="020B0604020202020204" pitchFamily="34" charset="0"/>
            </a:endParaRPr>
          </a:p>
          <a:p>
            <a:r>
              <a:rPr lang="en-US" sz="1600" b="1" dirty="0">
                <a:solidFill>
                  <a:srgbClr val="565A5C"/>
                </a:solidFill>
                <a:latin typeface="Arial" panose="020B0604020202020204" pitchFamily="34" charset="0"/>
                <a:cs typeface="Arial" panose="020B0604020202020204" pitchFamily="34" charset="0"/>
              </a:rPr>
              <a:t>COMPLETE </a:t>
            </a:r>
            <a:r>
              <a:rPr lang="en-US" sz="1600" dirty="0">
                <a:solidFill>
                  <a:srgbClr val="565A5C"/>
                </a:solidFill>
                <a:latin typeface="Arial" panose="020B0604020202020204" pitchFamily="34" charset="0"/>
                <a:cs typeface="Arial" panose="020B0604020202020204" pitchFamily="34" charset="0"/>
              </a:rPr>
              <a:t>the SACE with job-ready skills </a:t>
            </a:r>
            <a:endParaRPr lang="en-AU" sz="1600" dirty="0">
              <a:solidFill>
                <a:srgbClr val="565A5C"/>
              </a:solidFill>
              <a:latin typeface="Arial" panose="020B0604020202020204" pitchFamily="34" charset="0"/>
              <a:cs typeface="Arial" panose="020B0604020202020204" pitchFamily="34" charset="0"/>
            </a:endParaRPr>
          </a:p>
          <a:p>
            <a:endParaRPr lang="en-AU" sz="16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2268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73357C59C9434182070081C4738C7C" ma:contentTypeVersion="8" ma:contentTypeDescription="Create a new document." ma:contentTypeScope="" ma:versionID="0aa1466b0b74b7c494cba9d3484a4a80">
  <xsd:schema xmlns:xsd="http://www.w3.org/2001/XMLSchema" xmlns:xs="http://www.w3.org/2001/XMLSchema" xmlns:p="http://schemas.microsoft.com/office/2006/metadata/properties" xmlns:ns3="00493a31-67cc-4b26-b9f8-af8129f33aa5" targetNamespace="http://schemas.microsoft.com/office/2006/metadata/properties" ma:root="true" ma:fieldsID="ac514d1fdf46b87c2815736bd976a11d" ns3:_="">
    <xsd:import namespace="00493a31-67cc-4b26-b9f8-af8129f33aa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493a31-67cc-4b26-b9f8-af8129f33a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etadata xmlns="http://www.objective.com/ecm/document/metadata/CB029ECD6D85427BAD5E1D35DE4A29A4" version="1.0.0">
  <systemFields>
    <field name="Objective-Id">
      <value order="0">A748551</value>
    </field>
    <field name="Objective-Title">
      <value order="0">Welcome to SACE_A Parents Guide</value>
    </field>
    <field name="Objective-Description">
      <value order="0"/>
    </field>
    <field name="Objective-CreationStamp">
      <value order="0">2018-08-03T07:15:11Z</value>
    </field>
    <field name="Objective-IsApproved">
      <value order="0">false</value>
    </field>
    <field name="Objective-IsPublished">
      <value order="0">true</value>
    </field>
    <field name="Objective-DatePublished">
      <value order="0">2018-08-03T07:32:17Z</value>
    </field>
    <field name="Objective-ModificationStamp">
      <value order="0">2018-08-03T07:32:17Z</value>
    </field>
    <field name="Objective-Owner">
      <value order="0">April Hill</value>
    </field>
    <field name="Objective-Path">
      <value order="0">Objective Global Folder:Publication:Production:Communications &amp; Marketing:2018 Marketing Initiatives:Toolkit</value>
    </field>
    <field name="Objective-Parent">
      <value order="0">Toolkit</value>
    </field>
    <field name="Objective-State">
      <value order="0">Published</value>
    </field>
    <field name="Objective-VersionId">
      <value order="0">vA1313555</value>
    </field>
    <field name="Objective-Version">
      <value order="0">1.0</value>
    </field>
    <field name="Objective-VersionNumber">
      <value order="0">1</value>
    </field>
    <field name="Objective-VersionComment">
      <value order="0"/>
    </field>
    <field name="Objective-FileNumber">
      <value order="0">qA16329</value>
    </field>
    <field name="Objective-Classification">
      <value order="0"/>
    </field>
    <field name="Objective-Caveats">
      <value order="0"/>
    </field>
  </systemFields>
  <catalogues/>
</metadat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A1DA36-11ED-4EBD-B489-DDC134F012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493a31-67cc-4b26-b9f8-af8129f33a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CB029ECD6D85427BAD5E1D35DE4A29A4"/>
  </ds:schemaRefs>
</ds:datastoreItem>
</file>

<file path=customXml/itemProps3.xml><?xml version="1.0" encoding="utf-8"?>
<ds:datastoreItem xmlns:ds="http://schemas.openxmlformats.org/officeDocument/2006/customXml" ds:itemID="{C32D8E62-55C5-455E-BB3D-344C2F6CDDFE}">
  <ds:schemaRefs>
    <ds:schemaRef ds:uri="http://www.w3.org/XML/1998/namespace"/>
    <ds:schemaRef ds:uri="http://purl.org/dc/term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00493a31-67cc-4b26-b9f8-af8129f33aa5"/>
    <ds:schemaRef ds:uri="http://schemas.microsoft.com/office/2006/metadata/properties"/>
  </ds:schemaRefs>
</ds:datastoreItem>
</file>

<file path=customXml/itemProps4.xml><?xml version="1.0" encoding="utf-8"?>
<ds:datastoreItem xmlns:ds="http://schemas.openxmlformats.org/officeDocument/2006/customXml" ds:itemID="{CB7A8984-8446-486C-AA89-665B59D7BF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4218</TotalTime>
  <Words>3119</Words>
  <Application>Microsoft Office PowerPoint</Application>
  <PresentationFormat>On-screen Show (4:3)</PresentationFormat>
  <Paragraphs>305</Paragraphs>
  <Slides>28</Slides>
  <Notes>27</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museo-sans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Planning for  </vt:lpstr>
      <vt:lpstr>Planning for  Year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SACE Board of South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Hill</dc:creator>
  <cp:lastModifiedBy>Rechner, Thomas (Naracoorte High School)</cp:lastModifiedBy>
  <cp:revision>198</cp:revision>
  <cp:lastPrinted>2018-07-31T04:31:29Z</cp:lastPrinted>
  <dcterms:created xsi:type="dcterms:W3CDTF">2018-01-23T06:03:53Z</dcterms:created>
  <dcterms:modified xsi:type="dcterms:W3CDTF">2026-05-04T22:13:54Z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A748551</vt:lpwstr>
  </property>
  <property fmtid="{D5CDD505-2E9C-101B-9397-08002B2CF9AE}" pid="4" name="Objective-Title">
    <vt:lpwstr>Welcome to SACE_A Parents Guide</vt:lpwstr>
  </property>
  <property fmtid="{D5CDD505-2E9C-101B-9397-08002B2CF9AE}" pid="5" name="Objective-Description">
    <vt:lpwstr/>
  </property>
  <property fmtid="{D5CDD505-2E9C-101B-9397-08002B2CF9AE}" pid="6" name="Objective-CreationStamp">
    <vt:filetime>2018-08-03T07:32:17Z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2018-08-03T07:32:17Z</vt:filetime>
  </property>
  <property fmtid="{D5CDD505-2E9C-101B-9397-08002B2CF9AE}" pid="10" name="Objective-ModificationStamp">
    <vt:filetime>2018-08-03T07:32:29Z</vt:filetime>
  </property>
  <property fmtid="{D5CDD505-2E9C-101B-9397-08002B2CF9AE}" pid="11" name="Objective-Owner">
    <vt:lpwstr>April Hill</vt:lpwstr>
  </property>
  <property fmtid="{D5CDD505-2E9C-101B-9397-08002B2CF9AE}" pid="12" name="Objective-Path">
    <vt:lpwstr>Objective Global Folder:Publication:Production:Communications &amp; Marketing:2018 Marketing Initiatives:Toolkit:</vt:lpwstr>
  </property>
  <property fmtid="{D5CDD505-2E9C-101B-9397-08002B2CF9AE}" pid="13" name="Objective-Parent">
    <vt:lpwstr>Toolkit</vt:lpwstr>
  </property>
  <property fmtid="{D5CDD505-2E9C-101B-9397-08002B2CF9AE}" pid="14" name="Objective-State">
    <vt:lpwstr>Published</vt:lpwstr>
  </property>
  <property fmtid="{D5CDD505-2E9C-101B-9397-08002B2CF9AE}" pid="15" name="Objective-VersionId">
    <vt:lpwstr>vA1313555</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Comment">
    <vt:lpwstr/>
  </property>
  <property fmtid="{D5CDD505-2E9C-101B-9397-08002B2CF9AE}" pid="23" name="ContentTypeId">
    <vt:lpwstr>0x010100FF73357C59C9434182070081C4738C7C</vt:lpwstr>
  </property>
</Properties>
</file>